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eue Machina" charset="1" panose="00000500000000000000"/>
      <p:regular r:id="rId10"/>
    </p:embeddedFont>
    <p:embeddedFont>
      <p:font typeface="Neue Machina Light" charset="1" panose="00000400000000000000"/>
      <p:regular r:id="rId11"/>
    </p:embeddedFont>
    <p:embeddedFont>
      <p:font typeface="Neue Machina Ultra-Bold" charset="1" panose="00000900000000000000"/>
      <p:regular r:id="rId12"/>
    </p:embeddedFont>
    <p:embeddedFont>
      <p:font typeface="Open Sans" charset="1" panose="020B0606030504020204"/>
      <p:regular r:id="rId13"/>
    </p:embeddedFont>
    <p:embeddedFont>
      <p:font typeface="Open Sans Bold" charset="1" panose="020B0806030504020204"/>
      <p:regular r:id="rId14"/>
    </p:embeddedFont>
    <p:embeddedFont>
      <p:font typeface="Open Sans Italics" charset="1" panose="020B0606030504020204"/>
      <p:regular r:id="rId15"/>
    </p:embeddedFont>
    <p:embeddedFont>
      <p:font typeface="Open Sans Bold Italics" charset="1" panose="020B0806030504020204"/>
      <p:regular r:id="rId16"/>
    </p:embeddedFont>
    <p:embeddedFont>
      <p:font typeface="Open Sans Light" charset="1" panose="020B0306030504020204"/>
      <p:regular r:id="rId17"/>
    </p:embeddedFont>
    <p:embeddedFont>
      <p:font typeface="Open Sans Light Italics" charset="1" panose="020B0306030504020204"/>
      <p:regular r:id="rId18"/>
    </p:embeddedFont>
    <p:embeddedFont>
      <p:font typeface="Open Sans Ultra-Bold" charset="1" panose="00000000000000000000"/>
      <p:regular r:id="rId19"/>
    </p:embeddedFont>
    <p:embeddedFont>
      <p:font typeface="Open Sans Ultra-Bold Italics" charset="1" panose="00000000000000000000"/>
      <p:regular r:id="rId20"/>
    </p:embeddedFont>
    <p:embeddedFont>
      <p:font typeface="Montserrat" charset="1" panose="00000500000000000000"/>
      <p:regular r:id="rId21"/>
    </p:embeddedFont>
    <p:embeddedFont>
      <p:font typeface="Montserrat Bold" charset="1" panose="00000800000000000000"/>
      <p:regular r:id="rId22"/>
    </p:embeddedFont>
    <p:embeddedFont>
      <p:font typeface="Montserrat Italics" charset="1" panose="00000500000000000000"/>
      <p:regular r:id="rId23"/>
    </p:embeddedFont>
    <p:embeddedFont>
      <p:font typeface="Montserrat Bold Italics" charset="1" panose="00000800000000000000"/>
      <p:regular r:id="rId24"/>
    </p:embeddedFont>
    <p:embeddedFont>
      <p:font typeface="Montserrat Thin" charset="1" panose="00000300000000000000"/>
      <p:regular r:id="rId25"/>
    </p:embeddedFont>
    <p:embeddedFont>
      <p:font typeface="Montserrat Thin Italics" charset="1" panose="00000300000000000000"/>
      <p:regular r:id="rId26"/>
    </p:embeddedFont>
    <p:embeddedFont>
      <p:font typeface="Montserrat Extra-Light" charset="1" panose="00000300000000000000"/>
      <p:regular r:id="rId27"/>
    </p:embeddedFont>
    <p:embeddedFont>
      <p:font typeface="Montserrat Extra-Light Italics" charset="1" panose="00000300000000000000"/>
      <p:regular r:id="rId28"/>
    </p:embeddedFont>
    <p:embeddedFont>
      <p:font typeface="Montserrat Light" charset="1" panose="00000400000000000000"/>
      <p:regular r:id="rId29"/>
    </p:embeddedFont>
    <p:embeddedFont>
      <p:font typeface="Montserrat Light Italics" charset="1" panose="00000400000000000000"/>
      <p:regular r:id="rId30"/>
    </p:embeddedFont>
    <p:embeddedFont>
      <p:font typeface="Montserrat Medium" charset="1" panose="00000600000000000000"/>
      <p:regular r:id="rId31"/>
    </p:embeddedFont>
    <p:embeddedFont>
      <p:font typeface="Montserrat Medium Italics" charset="1" panose="00000600000000000000"/>
      <p:regular r:id="rId32"/>
    </p:embeddedFont>
    <p:embeddedFont>
      <p:font typeface="Montserrat Semi-Bold" charset="1" panose="00000700000000000000"/>
      <p:regular r:id="rId33"/>
    </p:embeddedFont>
    <p:embeddedFont>
      <p:font typeface="Montserrat Semi-Bold Italics" charset="1" panose="00000700000000000000"/>
      <p:regular r:id="rId34"/>
    </p:embeddedFont>
    <p:embeddedFont>
      <p:font typeface="Montserrat Ultra-Bold" charset="1" panose="00000900000000000000"/>
      <p:regular r:id="rId35"/>
    </p:embeddedFont>
    <p:embeddedFont>
      <p:font typeface="Montserrat Ultra-Bold Italics" charset="1" panose="00000900000000000000"/>
      <p:regular r:id="rId36"/>
    </p:embeddedFont>
    <p:embeddedFont>
      <p:font typeface="Montserrat Heavy" charset="1" panose="00000A00000000000000"/>
      <p:regular r:id="rId37"/>
    </p:embeddedFont>
    <p:embeddedFont>
      <p:font typeface="Montserrat Heavy Italics" charset="1" panose="00000A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 Id="rId7" Target="../media/image11.png" Type="http://schemas.openxmlformats.org/officeDocument/2006/relationships/image"/><Relationship Id="rId8"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 Id="rId9"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4926720"/>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71731" y="6544095"/>
            <a:ext cx="6009009" cy="6009009"/>
          </a:xfrm>
          <a:custGeom>
            <a:avLst/>
            <a:gdLst/>
            <a:ahLst/>
            <a:cxnLst/>
            <a:rect r="r" b="b" t="t" l="l"/>
            <a:pathLst>
              <a:path h="6009009" w="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8100000">
            <a:off x="11884038" y="6896830"/>
            <a:ext cx="8209501" cy="6060105"/>
          </a:xfrm>
          <a:custGeom>
            <a:avLst/>
            <a:gdLst/>
            <a:ahLst/>
            <a:cxnLst/>
            <a:rect r="r" b="b" t="t" l="l"/>
            <a:pathLst>
              <a:path h="6060105" w="8209501">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1393429">
            <a:off x="12271558" y="6401948"/>
            <a:ext cx="4723918" cy="2308815"/>
          </a:xfrm>
          <a:custGeom>
            <a:avLst/>
            <a:gdLst/>
            <a:ahLst/>
            <a:cxnLst/>
            <a:rect r="r" b="b" t="t" l="l"/>
            <a:pathLst>
              <a:path h="2308815" w="4723918">
                <a:moveTo>
                  <a:pt x="0" y="0"/>
                </a:moveTo>
                <a:lnTo>
                  <a:pt x="4723917" y="0"/>
                </a:lnTo>
                <a:lnTo>
                  <a:pt x="4723917" y="2308815"/>
                </a:lnTo>
                <a:lnTo>
                  <a:pt x="0" y="2308815"/>
                </a:lnTo>
                <a:lnTo>
                  <a:pt x="0" y="0"/>
                </a:lnTo>
                <a:close/>
              </a:path>
            </a:pathLst>
          </a:custGeom>
          <a:blipFill>
            <a:blip r:embed="rId8"/>
            <a:stretch>
              <a:fillRect l="0" t="0" r="0" b="0"/>
            </a:stretch>
          </a:blipFill>
        </p:spPr>
      </p:sp>
      <p:sp>
        <p:nvSpPr>
          <p:cNvPr name="Freeform 6" id="6"/>
          <p:cNvSpPr/>
          <p:nvPr/>
        </p:nvSpPr>
        <p:spPr>
          <a:xfrm flipH="false" flipV="false" rot="0">
            <a:off x="6980261" y="5943223"/>
            <a:ext cx="4327479" cy="600872"/>
          </a:xfrm>
          <a:custGeom>
            <a:avLst/>
            <a:gdLst/>
            <a:ahLst/>
            <a:cxnLst/>
            <a:rect r="r" b="b" t="t" l="l"/>
            <a:pathLst>
              <a:path h="600872" w="4327479">
                <a:moveTo>
                  <a:pt x="0" y="0"/>
                </a:moveTo>
                <a:lnTo>
                  <a:pt x="4327478" y="0"/>
                </a:lnTo>
                <a:lnTo>
                  <a:pt x="4327478" y="600872"/>
                </a:lnTo>
                <a:lnTo>
                  <a:pt x="0" y="600872"/>
                </a:lnTo>
                <a:lnTo>
                  <a:pt x="0" y="0"/>
                </a:lnTo>
                <a:close/>
              </a:path>
            </a:pathLst>
          </a:custGeom>
          <a:blipFill>
            <a:blip r:embed="rId9"/>
            <a:stretch>
              <a:fillRect l="0" t="-71533" r="0" b="-71533"/>
            </a:stretch>
          </a:blipFill>
        </p:spPr>
      </p:sp>
      <p:sp>
        <p:nvSpPr>
          <p:cNvPr name="Freeform 7" id="7"/>
          <p:cNvSpPr/>
          <p:nvPr/>
        </p:nvSpPr>
        <p:spPr>
          <a:xfrm flipH="false" flipV="false" rot="0">
            <a:off x="1732774" y="2271889"/>
            <a:ext cx="3597907" cy="3671334"/>
          </a:xfrm>
          <a:custGeom>
            <a:avLst/>
            <a:gdLst/>
            <a:ahLst/>
            <a:cxnLst/>
            <a:rect r="r" b="b" t="t" l="l"/>
            <a:pathLst>
              <a:path h="3671334" w="3597907">
                <a:moveTo>
                  <a:pt x="0" y="0"/>
                </a:moveTo>
                <a:lnTo>
                  <a:pt x="3597907" y="0"/>
                </a:lnTo>
                <a:lnTo>
                  <a:pt x="3597907" y="3671334"/>
                </a:lnTo>
                <a:lnTo>
                  <a:pt x="0" y="3671334"/>
                </a:lnTo>
                <a:lnTo>
                  <a:pt x="0" y="0"/>
                </a:lnTo>
                <a:close/>
              </a:path>
            </a:pathLst>
          </a:custGeom>
          <a:blipFill>
            <a:blip r:embed="rId10"/>
            <a:stretch>
              <a:fillRect l="0" t="0" r="0" b="0"/>
            </a:stretch>
          </a:blipFill>
        </p:spPr>
      </p:sp>
      <p:sp>
        <p:nvSpPr>
          <p:cNvPr name="Freeform 8" id="8"/>
          <p:cNvSpPr/>
          <p:nvPr/>
        </p:nvSpPr>
        <p:spPr>
          <a:xfrm flipH="false" flipV="false" rot="3042606">
            <a:off x="-947227" y="8169399"/>
            <a:ext cx="4602247" cy="3514966"/>
          </a:xfrm>
          <a:custGeom>
            <a:avLst/>
            <a:gdLst/>
            <a:ahLst/>
            <a:cxnLst/>
            <a:rect r="r" b="b" t="t" l="l"/>
            <a:pathLst>
              <a:path h="3514966" w="4602247">
                <a:moveTo>
                  <a:pt x="0" y="0"/>
                </a:moveTo>
                <a:lnTo>
                  <a:pt x="4602247" y="0"/>
                </a:lnTo>
                <a:lnTo>
                  <a:pt x="4602247" y="3514967"/>
                </a:lnTo>
                <a:lnTo>
                  <a:pt x="0" y="3514967"/>
                </a:lnTo>
                <a:lnTo>
                  <a:pt x="0" y="0"/>
                </a:lnTo>
                <a:close/>
              </a:path>
            </a:pathLst>
          </a:custGeom>
          <a:blipFill>
            <a:blip r:embed="rId11"/>
            <a:stretch>
              <a:fillRect l="0" t="0" r="0" b="0"/>
            </a:stretch>
          </a:blipFill>
        </p:spPr>
      </p:sp>
      <p:sp>
        <p:nvSpPr>
          <p:cNvPr name="TextBox 9" id="9"/>
          <p:cNvSpPr txBox="true"/>
          <p:nvPr/>
        </p:nvSpPr>
        <p:spPr>
          <a:xfrm rot="0">
            <a:off x="3531727" y="2814418"/>
            <a:ext cx="11436352" cy="3128805"/>
          </a:xfrm>
          <a:prstGeom prst="rect">
            <a:avLst/>
          </a:prstGeom>
        </p:spPr>
        <p:txBody>
          <a:bodyPr anchor="t" rtlCol="false" tIns="0" lIns="0" bIns="0" rIns="0">
            <a:spAutoFit/>
          </a:bodyPr>
          <a:lstStyle/>
          <a:p>
            <a:pPr algn="ctr">
              <a:lnSpc>
                <a:spcPts val="12535"/>
              </a:lnSpc>
            </a:pPr>
            <a:r>
              <a:rPr lang="en-US" sz="8953">
                <a:solidFill>
                  <a:srgbClr val="FFFFFF"/>
                </a:solidFill>
                <a:latin typeface="Neue Machina Ultra-Bold"/>
              </a:rPr>
              <a:t>ESERCITAZIONE S3-L4</a:t>
            </a:r>
          </a:p>
        </p:txBody>
      </p:sp>
      <p:sp>
        <p:nvSpPr>
          <p:cNvPr name="TextBox 10" id="10"/>
          <p:cNvSpPr txBox="true"/>
          <p:nvPr/>
        </p:nvSpPr>
        <p:spPr>
          <a:xfrm rot="0">
            <a:off x="7164642" y="5838448"/>
            <a:ext cx="3958715" cy="874574"/>
          </a:xfrm>
          <a:prstGeom prst="rect">
            <a:avLst/>
          </a:prstGeom>
        </p:spPr>
        <p:txBody>
          <a:bodyPr anchor="t" rtlCol="false" tIns="0" lIns="0" bIns="0" rIns="0">
            <a:spAutoFit/>
          </a:bodyPr>
          <a:lstStyle/>
          <a:p>
            <a:pPr algn="ctr">
              <a:lnSpc>
                <a:spcPts val="7078"/>
              </a:lnSpc>
              <a:spcBef>
                <a:spcPct val="0"/>
              </a:spcBef>
            </a:pPr>
            <a:r>
              <a:rPr lang="en-US" sz="5056">
                <a:solidFill>
                  <a:srgbClr val="01204C"/>
                </a:solidFill>
                <a:latin typeface="Neue Machina Ultra-Bold"/>
              </a:rPr>
              <a:t>BACKDOOR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875567" y="-5108501"/>
            <a:ext cx="9808535" cy="9808535"/>
          </a:xfrm>
          <a:custGeom>
            <a:avLst/>
            <a:gdLst/>
            <a:ahLst/>
            <a:cxnLst/>
            <a:rect r="r" b="b" t="t" l="l"/>
            <a:pathLst>
              <a:path h="9808535" w="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23539" y="6359184"/>
            <a:ext cx="8086060" cy="8086060"/>
          </a:xfrm>
          <a:custGeom>
            <a:avLst/>
            <a:gdLst/>
            <a:ahLst/>
            <a:cxnLst/>
            <a:rect r="r" b="b" t="t" l="l"/>
            <a:pathLst>
              <a:path h="8086060" w="8086060">
                <a:moveTo>
                  <a:pt x="0" y="0"/>
                </a:moveTo>
                <a:lnTo>
                  <a:pt x="8086060" y="0"/>
                </a:lnTo>
                <a:lnTo>
                  <a:pt x="8086060"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9029493" y="1664950"/>
            <a:ext cx="12718369" cy="9388469"/>
          </a:xfrm>
          <a:custGeom>
            <a:avLst/>
            <a:gdLst/>
            <a:ahLst/>
            <a:cxnLst/>
            <a:rect r="r" b="b" t="t" l="l"/>
            <a:pathLst>
              <a:path h="9388469" w="12718369">
                <a:moveTo>
                  <a:pt x="0" y="0"/>
                </a:moveTo>
                <a:lnTo>
                  <a:pt x="12718369" y="0"/>
                </a:lnTo>
                <a:lnTo>
                  <a:pt x="12718369" y="9388469"/>
                </a:lnTo>
                <a:lnTo>
                  <a:pt x="0" y="93884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33898" y="2346313"/>
            <a:ext cx="2292647" cy="2635226"/>
          </a:xfrm>
          <a:custGeom>
            <a:avLst/>
            <a:gdLst/>
            <a:ahLst/>
            <a:cxnLst/>
            <a:rect r="r" b="b" t="t" l="l"/>
            <a:pathLst>
              <a:path h="2635226" w="2292647">
                <a:moveTo>
                  <a:pt x="0" y="0"/>
                </a:moveTo>
                <a:lnTo>
                  <a:pt x="2292647" y="0"/>
                </a:lnTo>
                <a:lnTo>
                  <a:pt x="2292647" y="2635227"/>
                </a:lnTo>
                <a:lnTo>
                  <a:pt x="0" y="2635227"/>
                </a:lnTo>
                <a:lnTo>
                  <a:pt x="0" y="0"/>
                </a:lnTo>
                <a:close/>
              </a:path>
            </a:pathLst>
          </a:custGeom>
          <a:blipFill>
            <a:blip r:embed="rId8"/>
            <a:stretch>
              <a:fillRect l="0" t="0" r="0" b="0"/>
            </a:stretch>
          </a:blipFill>
        </p:spPr>
      </p:sp>
      <p:sp>
        <p:nvSpPr>
          <p:cNvPr name="Freeform 6" id="6"/>
          <p:cNvSpPr/>
          <p:nvPr/>
        </p:nvSpPr>
        <p:spPr>
          <a:xfrm flipH="false" flipV="false" rot="1953174">
            <a:off x="-59279" y="8766770"/>
            <a:ext cx="5153321" cy="3040459"/>
          </a:xfrm>
          <a:custGeom>
            <a:avLst/>
            <a:gdLst/>
            <a:ahLst/>
            <a:cxnLst/>
            <a:rect r="r" b="b" t="t" l="l"/>
            <a:pathLst>
              <a:path h="3040459" w="5153321">
                <a:moveTo>
                  <a:pt x="0" y="0"/>
                </a:moveTo>
                <a:lnTo>
                  <a:pt x="5153321" y="0"/>
                </a:lnTo>
                <a:lnTo>
                  <a:pt x="5153321" y="3040460"/>
                </a:lnTo>
                <a:lnTo>
                  <a:pt x="0" y="3040460"/>
                </a:lnTo>
                <a:lnTo>
                  <a:pt x="0" y="0"/>
                </a:lnTo>
                <a:close/>
              </a:path>
            </a:pathLst>
          </a:custGeom>
          <a:blipFill>
            <a:blip r:embed="rId9"/>
            <a:stretch>
              <a:fillRect l="0" t="0" r="0" b="0"/>
            </a:stretch>
          </a:blipFill>
        </p:spPr>
      </p:sp>
      <p:sp>
        <p:nvSpPr>
          <p:cNvPr name="Freeform 7" id="7"/>
          <p:cNvSpPr/>
          <p:nvPr/>
        </p:nvSpPr>
        <p:spPr>
          <a:xfrm flipH="false" flipV="false" rot="0">
            <a:off x="12726913" y="1664932"/>
            <a:ext cx="6888896" cy="7185289"/>
          </a:xfrm>
          <a:custGeom>
            <a:avLst/>
            <a:gdLst/>
            <a:ahLst/>
            <a:cxnLst/>
            <a:rect r="r" b="b" t="t" l="l"/>
            <a:pathLst>
              <a:path h="7185289" w="6888896">
                <a:moveTo>
                  <a:pt x="0" y="0"/>
                </a:moveTo>
                <a:lnTo>
                  <a:pt x="6888897" y="0"/>
                </a:lnTo>
                <a:lnTo>
                  <a:pt x="6888897" y="7185290"/>
                </a:lnTo>
                <a:lnTo>
                  <a:pt x="0" y="7185290"/>
                </a:lnTo>
                <a:lnTo>
                  <a:pt x="0" y="0"/>
                </a:lnTo>
                <a:close/>
              </a:path>
            </a:pathLst>
          </a:custGeom>
          <a:blipFill>
            <a:blip r:embed="rId10"/>
            <a:stretch>
              <a:fillRect l="0" t="0" r="0" b="0"/>
            </a:stretch>
          </a:blipFill>
        </p:spPr>
      </p:sp>
      <p:sp>
        <p:nvSpPr>
          <p:cNvPr name="TextBox 8" id="8"/>
          <p:cNvSpPr txBox="true"/>
          <p:nvPr/>
        </p:nvSpPr>
        <p:spPr>
          <a:xfrm rot="0">
            <a:off x="2517381" y="2654645"/>
            <a:ext cx="10837236" cy="1809013"/>
          </a:xfrm>
          <a:prstGeom prst="rect">
            <a:avLst/>
          </a:prstGeom>
        </p:spPr>
        <p:txBody>
          <a:bodyPr anchor="t" rtlCol="false" tIns="0" lIns="0" bIns="0" rIns="0">
            <a:spAutoFit/>
          </a:bodyPr>
          <a:lstStyle/>
          <a:p>
            <a:pPr>
              <a:lnSpc>
                <a:spcPts val="14740"/>
              </a:lnSpc>
            </a:pPr>
            <a:r>
              <a:rPr lang="en-US" sz="10529">
                <a:solidFill>
                  <a:srgbClr val="FFFFFF"/>
                </a:solidFill>
                <a:latin typeface="Neue Machina Ultra-Bold"/>
              </a:rPr>
              <a:t>BACKDOOR?</a:t>
            </a:r>
          </a:p>
        </p:txBody>
      </p:sp>
      <p:sp>
        <p:nvSpPr>
          <p:cNvPr name="TextBox 9" id="9"/>
          <p:cNvSpPr txBox="true"/>
          <p:nvPr/>
        </p:nvSpPr>
        <p:spPr>
          <a:xfrm rot="0">
            <a:off x="2826545" y="4652409"/>
            <a:ext cx="9352067" cy="2735104"/>
          </a:xfrm>
          <a:prstGeom prst="rect">
            <a:avLst/>
          </a:prstGeom>
        </p:spPr>
        <p:txBody>
          <a:bodyPr anchor="t" rtlCol="false" tIns="0" lIns="0" bIns="0" rIns="0">
            <a:spAutoFit/>
          </a:bodyPr>
          <a:lstStyle/>
          <a:p>
            <a:pPr>
              <a:lnSpc>
                <a:spcPts val="3621"/>
              </a:lnSpc>
            </a:pPr>
            <a:r>
              <a:rPr lang="en-US" sz="2586">
                <a:solidFill>
                  <a:srgbClr val="FFFFFF"/>
                </a:solidFill>
                <a:latin typeface="Montserrat"/>
              </a:rPr>
              <a:t>La backdoor è un accesso secondario (in alcuni casi una debolezza) inserito volontariamente in un softwere. Consete al personale autorizzato e non di accedere bypassando le normali procedure di sicurezza di autenticazione per ottenere un accesso non autorizzato  al sistema.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833134">
            <a:off x="-234626" y="7511228"/>
            <a:ext cx="8732717" cy="6446333"/>
          </a:xfrm>
          <a:custGeom>
            <a:avLst/>
            <a:gdLst/>
            <a:ahLst/>
            <a:cxnLst/>
            <a:rect r="r" b="b" t="t" l="l"/>
            <a:pathLst>
              <a:path h="6446333" w="8732717">
                <a:moveTo>
                  <a:pt x="0" y="0"/>
                </a:moveTo>
                <a:lnTo>
                  <a:pt x="8732717" y="0"/>
                </a:lnTo>
                <a:lnTo>
                  <a:pt x="8732717" y="6446332"/>
                </a:lnTo>
                <a:lnTo>
                  <a:pt x="0" y="64463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86091" y="-3553501"/>
            <a:ext cx="7966832" cy="7966832"/>
          </a:xfrm>
          <a:custGeom>
            <a:avLst/>
            <a:gdLst/>
            <a:ahLst/>
            <a:cxnLst/>
            <a:rect r="r" b="b" t="t" l="l"/>
            <a:pathLst>
              <a:path h="7966832" w="7966832">
                <a:moveTo>
                  <a:pt x="0" y="0"/>
                </a:moveTo>
                <a:lnTo>
                  <a:pt x="7966832" y="0"/>
                </a:lnTo>
                <a:lnTo>
                  <a:pt x="7966832" y="7966832"/>
                </a:lnTo>
                <a:lnTo>
                  <a:pt x="0" y="7966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500499" y="-175159"/>
            <a:ext cx="7517602" cy="10637319"/>
          </a:xfrm>
          <a:custGeom>
            <a:avLst/>
            <a:gdLst/>
            <a:ahLst/>
            <a:cxnLst/>
            <a:rect r="r" b="b" t="t" l="l"/>
            <a:pathLst>
              <a:path h="10637319" w="7517602">
                <a:moveTo>
                  <a:pt x="0" y="0"/>
                </a:moveTo>
                <a:lnTo>
                  <a:pt x="7517602" y="0"/>
                </a:lnTo>
                <a:lnTo>
                  <a:pt x="7517602" y="10637318"/>
                </a:lnTo>
                <a:lnTo>
                  <a:pt x="0" y="10637318"/>
                </a:lnTo>
                <a:lnTo>
                  <a:pt x="0" y="0"/>
                </a:lnTo>
                <a:close/>
              </a:path>
            </a:pathLst>
          </a:custGeom>
          <a:blipFill>
            <a:blip r:embed="rId6">
              <a:extLst>
                <a:ext uri="{96DAC541-7B7A-43D3-8B79-37D633B846F1}">
                  <asvg:svgBlip xmlns:asvg="http://schemas.microsoft.com/office/drawing/2016/SVG/main" r:embed="rId7"/>
                </a:ext>
              </a:extLst>
            </a:blip>
            <a:stretch>
              <a:fillRect l="0" t="-14573" r="-62119" b="0"/>
            </a:stretch>
          </a:blipFill>
        </p:spPr>
      </p:sp>
      <p:sp>
        <p:nvSpPr>
          <p:cNvPr name="Freeform 5" id="5"/>
          <p:cNvSpPr/>
          <p:nvPr/>
        </p:nvSpPr>
        <p:spPr>
          <a:xfrm flipH="false" flipV="false" rot="0">
            <a:off x="12802533" y="429915"/>
            <a:ext cx="3874294" cy="2862135"/>
          </a:xfrm>
          <a:custGeom>
            <a:avLst/>
            <a:gdLst/>
            <a:ahLst/>
            <a:cxnLst/>
            <a:rect r="r" b="b" t="t" l="l"/>
            <a:pathLst>
              <a:path h="2862135" w="3874294">
                <a:moveTo>
                  <a:pt x="0" y="0"/>
                </a:moveTo>
                <a:lnTo>
                  <a:pt x="3874295" y="0"/>
                </a:lnTo>
                <a:lnTo>
                  <a:pt x="3874295" y="2862135"/>
                </a:lnTo>
                <a:lnTo>
                  <a:pt x="0" y="2862135"/>
                </a:lnTo>
                <a:lnTo>
                  <a:pt x="0" y="0"/>
                </a:lnTo>
                <a:close/>
              </a:path>
            </a:pathLst>
          </a:custGeom>
          <a:blipFill>
            <a:blip r:embed="rId8"/>
            <a:stretch>
              <a:fillRect l="0" t="0" r="0" b="0"/>
            </a:stretch>
          </a:blipFill>
        </p:spPr>
      </p:sp>
      <p:sp>
        <p:nvSpPr>
          <p:cNvPr name="Freeform 6" id="6"/>
          <p:cNvSpPr/>
          <p:nvPr/>
        </p:nvSpPr>
        <p:spPr>
          <a:xfrm flipH="false" flipV="false" rot="0">
            <a:off x="-2925861" y="7046518"/>
            <a:ext cx="8959061" cy="6831284"/>
          </a:xfrm>
          <a:custGeom>
            <a:avLst/>
            <a:gdLst/>
            <a:ahLst/>
            <a:cxnLst/>
            <a:rect r="r" b="b" t="t" l="l"/>
            <a:pathLst>
              <a:path h="6831284" w="8959061">
                <a:moveTo>
                  <a:pt x="0" y="0"/>
                </a:moveTo>
                <a:lnTo>
                  <a:pt x="8959061" y="0"/>
                </a:lnTo>
                <a:lnTo>
                  <a:pt x="8959061" y="6831283"/>
                </a:lnTo>
                <a:lnTo>
                  <a:pt x="0" y="6831283"/>
                </a:lnTo>
                <a:lnTo>
                  <a:pt x="0" y="0"/>
                </a:lnTo>
                <a:close/>
              </a:path>
            </a:pathLst>
          </a:custGeom>
          <a:blipFill>
            <a:blip r:embed="rId9"/>
            <a:stretch>
              <a:fillRect l="0" t="0" r="0" b="0"/>
            </a:stretch>
          </a:blipFill>
        </p:spPr>
      </p:sp>
      <p:sp>
        <p:nvSpPr>
          <p:cNvPr name="Freeform 7" id="7"/>
          <p:cNvSpPr/>
          <p:nvPr/>
        </p:nvSpPr>
        <p:spPr>
          <a:xfrm flipH="false" flipV="false" rot="0">
            <a:off x="1028700" y="1860982"/>
            <a:ext cx="9077093" cy="7951991"/>
          </a:xfrm>
          <a:custGeom>
            <a:avLst/>
            <a:gdLst/>
            <a:ahLst/>
            <a:cxnLst/>
            <a:rect r="r" b="b" t="t" l="l"/>
            <a:pathLst>
              <a:path h="7951991" w="9077093">
                <a:moveTo>
                  <a:pt x="0" y="0"/>
                </a:moveTo>
                <a:lnTo>
                  <a:pt x="9077093" y="0"/>
                </a:lnTo>
                <a:lnTo>
                  <a:pt x="9077093" y="7951992"/>
                </a:lnTo>
                <a:lnTo>
                  <a:pt x="0" y="7951992"/>
                </a:lnTo>
                <a:lnTo>
                  <a:pt x="0" y="0"/>
                </a:lnTo>
                <a:close/>
              </a:path>
            </a:pathLst>
          </a:custGeom>
          <a:blipFill>
            <a:blip r:embed="rId10"/>
            <a:stretch>
              <a:fillRect l="0" t="0" r="0" b="0"/>
            </a:stretch>
          </a:blipFill>
        </p:spPr>
      </p:sp>
      <p:grpSp>
        <p:nvGrpSpPr>
          <p:cNvPr name="Group 8" id="8"/>
          <p:cNvGrpSpPr/>
          <p:nvPr/>
        </p:nvGrpSpPr>
        <p:grpSpPr>
          <a:xfrm rot="0">
            <a:off x="12801600" y="5993130"/>
            <a:ext cx="4295775" cy="3537585"/>
            <a:chOff x="0" y="0"/>
            <a:chExt cx="5727700" cy="4716780"/>
          </a:xfrm>
        </p:grpSpPr>
        <p:sp>
          <p:nvSpPr>
            <p:cNvPr name="Freeform 9" id="9"/>
            <p:cNvSpPr/>
            <p:nvPr/>
          </p:nvSpPr>
          <p:spPr>
            <a:xfrm flipH="false" flipV="false" rot="0">
              <a:off x="44450" y="44450"/>
              <a:ext cx="5634990" cy="4631690"/>
            </a:xfrm>
            <a:custGeom>
              <a:avLst/>
              <a:gdLst/>
              <a:ahLst/>
              <a:cxnLst/>
              <a:rect r="r" b="b" t="t" l="l"/>
              <a:pathLst>
                <a:path h="4631690" w="5634990">
                  <a:moveTo>
                    <a:pt x="2272030" y="118110"/>
                  </a:moveTo>
                  <a:cubicBezTo>
                    <a:pt x="2319020" y="515620"/>
                    <a:pt x="2381250" y="740410"/>
                    <a:pt x="2400300" y="854710"/>
                  </a:cubicBezTo>
                  <a:cubicBezTo>
                    <a:pt x="2410460" y="918210"/>
                    <a:pt x="2413000" y="944880"/>
                    <a:pt x="2418080" y="1004570"/>
                  </a:cubicBezTo>
                  <a:cubicBezTo>
                    <a:pt x="2425700" y="1096010"/>
                    <a:pt x="2440940" y="1256030"/>
                    <a:pt x="2434590" y="1347470"/>
                  </a:cubicBezTo>
                  <a:cubicBezTo>
                    <a:pt x="2429510" y="1410970"/>
                    <a:pt x="2424430" y="1447800"/>
                    <a:pt x="2402840" y="1504950"/>
                  </a:cubicBezTo>
                  <a:cubicBezTo>
                    <a:pt x="2373630" y="1583690"/>
                    <a:pt x="2307590" y="1694180"/>
                    <a:pt x="2255520" y="1767840"/>
                  </a:cubicBezTo>
                  <a:cubicBezTo>
                    <a:pt x="2213610" y="1828800"/>
                    <a:pt x="2169160" y="1873250"/>
                    <a:pt x="2123440" y="1922780"/>
                  </a:cubicBezTo>
                  <a:cubicBezTo>
                    <a:pt x="2078990" y="1971040"/>
                    <a:pt x="2043430" y="2011680"/>
                    <a:pt x="1987550" y="2061210"/>
                  </a:cubicBezTo>
                  <a:cubicBezTo>
                    <a:pt x="1912620" y="2128520"/>
                    <a:pt x="1805940" y="2213610"/>
                    <a:pt x="1704340" y="2279650"/>
                  </a:cubicBezTo>
                  <a:cubicBezTo>
                    <a:pt x="1600200" y="2348230"/>
                    <a:pt x="1482090" y="2419350"/>
                    <a:pt x="1370330" y="2462530"/>
                  </a:cubicBezTo>
                  <a:cubicBezTo>
                    <a:pt x="1268730" y="2500630"/>
                    <a:pt x="1178560" y="2519680"/>
                    <a:pt x="1066800" y="2533650"/>
                  </a:cubicBezTo>
                  <a:cubicBezTo>
                    <a:pt x="932180" y="2550160"/>
                    <a:pt x="732790" y="2552700"/>
                    <a:pt x="617220" y="2540000"/>
                  </a:cubicBezTo>
                  <a:cubicBezTo>
                    <a:pt x="543560" y="2531110"/>
                    <a:pt x="491490" y="2514600"/>
                    <a:pt x="438150" y="2495550"/>
                  </a:cubicBezTo>
                  <a:cubicBezTo>
                    <a:pt x="391160" y="2479040"/>
                    <a:pt x="355600" y="2463800"/>
                    <a:pt x="312420" y="2438400"/>
                  </a:cubicBezTo>
                  <a:cubicBezTo>
                    <a:pt x="259080" y="2406650"/>
                    <a:pt x="194310" y="2353310"/>
                    <a:pt x="148590" y="2312670"/>
                  </a:cubicBezTo>
                  <a:cubicBezTo>
                    <a:pt x="111760" y="2279650"/>
                    <a:pt x="78740" y="2254250"/>
                    <a:pt x="55880" y="2213610"/>
                  </a:cubicBezTo>
                  <a:cubicBezTo>
                    <a:pt x="30480" y="2167890"/>
                    <a:pt x="17780" y="2101850"/>
                    <a:pt x="10160" y="2049780"/>
                  </a:cubicBezTo>
                  <a:cubicBezTo>
                    <a:pt x="2540" y="2002790"/>
                    <a:pt x="0" y="1959610"/>
                    <a:pt x="6350" y="1915160"/>
                  </a:cubicBezTo>
                  <a:cubicBezTo>
                    <a:pt x="12700" y="1868170"/>
                    <a:pt x="22860" y="1818640"/>
                    <a:pt x="49530" y="1776730"/>
                  </a:cubicBezTo>
                  <a:cubicBezTo>
                    <a:pt x="80010" y="1728470"/>
                    <a:pt x="143510" y="1681480"/>
                    <a:pt x="190500" y="1647190"/>
                  </a:cubicBezTo>
                  <a:cubicBezTo>
                    <a:pt x="229870" y="1617980"/>
                    <a:pt x="259080" y="1602740"/>
                    <a:pt x="309880" y="1579880"/>
                  </a:cubicBezTo>
                  <a:cubicBezTo>
                    <a:pt x="388620" y="1544320"/>
                    <a:pt x="518160" y="1490980"/>
                    <a:pt x="627380" y="1471930"/>
                  </a:cubicBezTo>
                  <a:cubicBezTo>
                    <a:pt x="739140" y="1451610"/>
                    <a:pt x="875030" y="1459230"/>
                    <a:pt x="972820" y="1463040"/>
                  </a:cubicBezTo>
                  <a:cubicBezTo>
                    <a:pt x="1045210" y="1465580"/>
                    <a:pt x="1089660" y="1468120"/>
                    <a:pt x="1159510" y="1480820"/>
                  </a:cubicBezTo>
                  <a:cubicBezTo>
                    <a:pt x="1249680" y="1497330"/>
                    <a:pt x="1365250" y="1527810"/>
                    <a:pt x="1464310" y="1562100"/>
                  </a:cubicBezTo>
                  <a:cubicBezTo>
                    <a:pt x="1563370" y="1596390"/>
                    <a:pt x="1676400" y="1639570"/>
                    <a:pt x="1752600" y="1684020"/>
                  </a:cubicBezTo>
                  <a:cubicBezTo>
                    <a:pt x="1809750" y="1717040"/>
                    <a:pt x="1854200" y="1736090"/>
                    <a:pt x="1892300" y="1788160"/>
                  </a:cubicBezTo>
                  <a:cubicBezTo>
                    <a:pt x="1944370" y="1859280"/>
                    <a:pt x="1987550" y="2000250"/>
                    <a:pt x="1998980" y="2095500"/>
                  </a:cubicBezTo>
                  <a:cubicBezTo>
                    <a:pt x="2007870" y="2172970"/>
                    <a:pt x="2000250" y="2247900"/>
                    <a:pt x="1978660" y="2312670"/>
                  </a:cubicBezTo>
                  <a:cubicBezTo>
                    <a:pt x="1958340" y="2372360"/>
                    <a:pt x="1917700" y="2424430"/>
                    <a:pt x="1882140" y="2470150"/>
                  </a:cubicBezTo>
                  <a:cubicBezTo>
                    <a:pt x="1850390" y="2512060"/>
                    <a:pt x="1818640" y="2543810"/>
                    <a:pt x="1778000" y="2578100"/>
                  </a:cubicBezTo>
                  <a:cubicBezTo>
                    <a:pt x="1732280" y="2617470"/>
                    <a:pt x="1694180" y="2640330"/>
                    <a:pt x="1617980" y="2691130"/>
                  </a:cubicBezTo>
                  <a:cubicBezTo>
                    <a:pt x="1442720" y="2809240"/>
                    <a:pt x="863600" y="3122930"/>
                    <a:pt x="728980" y="3257550"/>
                  </a:cubicBezTo>
                  <a:cubicBezTo>
                    <a:pt x="676910" y="3309620"/>
                    <a:pt x="662940" y="3342640"/>
                    <a:pt x="645160" y="3388360"/>
                  </a:cubicBezTo>
                  <a:cubicBezTo>
                    <a:pt x="628650" y="3431540"/>
                    <a:pt x="613410" y="3483610"/>
                    <a:pt x="624840" y="3524250"/>
                  </a:cubicBezTo>
                  <a:cubicBezTo>
                    <a:pt x="636270" y="3566160"/>
                    <a:pt x="675640" y="3596640"/>
                    <a:pt x="716280" y="3637280"/>
                  </a:cubicBezTo>
                  <a:cubicBezTo>
                    <a:pt x="777240" y="3696970"/>
                    <a:pt x="872490" y="3770630"/>
                    <a:pt x="966470" y="3831590"/>
                  </a:cubicBezTo>
                  <a:cubicBezTo>
                    <a:pt x="1071880" y="3900170"/>
                    <a:pt x="1189990" y="3966210"/>
                    <a:pt x="1322070" y="4024630"/>
                  </a:cubicBezTo>
                  <a:cubicBezTo>
                    <a:pt x="1477010" y="4093210"/>
                    <a:pt x="1685290" y="4159250"/>
                    <a:pt x="1845310" y="4204970"/>
                  </a:cubicBezTo>
                  <a:cubicBezTo>
                    <a:pt x="1976120" y="4241800"/>
                    <a:pt x="2087880" y="4263390"/>
                    <a:pt x="2208530" y="4286250"/>
                  </a:cubicBezTo>
                  <a:cubicBezTo>
                    <a:pt x="2325370" y="4307840"/>
                    <a:pt x="2451100" y="4328160"/>
                    <a:pt x="2555240" y="4339590"/>
                  </a:cubicBezTo>
                  <a:cubicBezTo>
                    <a:pt x="2640330" y="4348480"/>
                    <a:pt x="2684780" y="4349750"/>
                    <a:pt x="2786380" y="4352290"/>
                  </a:cubicBezTo>
                  <a:cubicBezTo>
                    <a:pt x="2987040" y="4358640"/>
                    <a:pt x="3403600" y="4364990"/>
                    <a:pt x="3675380" y="4354830"/>
                  </a:cubicBezTo>
                  <a:cubicBezTo>
                    <a:pt x="3905250" y="4345940"/>
                    <a:pt x="4128770" y="4325620"/>
                    <a:pt x="4312920" y="4306570"/>
                  </a:cubicBezTo>
                  <a:cubicBezTo>
                    <a:pt x="4455160" y="4292600"/>
                    <a:pt x="4541520" y="4271010"/>
                    <a:pt x="4691380" y="4258310"/>
                  </a:cubicBezTo>
                  <a:cubicBezTo>
                    <a:pt x="4909820" y="4239260"/>
                    <a:pt x="5368290" y="4203700"/>
                    <a:pt x="5496560" y="4220210"/>
                  </a:cubicBezTo>
                  <a:cubicBezTo>
                    <a:pt x="5538470" y="4225290"/>
                    <a:pt x="5558790" y="4234180"/>
                    <a:pt x="5577840" y="4245610"/>
                  </a:cubicBezTo>
                  <a:cubicBezTo>
                    <a:pt x="5591810" y="4254500"/>
                    <a:pt x="5599430" y="4262120"/>
                    <a:pt x="5608320" y="4276090"/>
                  </a:cubicBezTo>
                  <a:cubicBezTo>
                    <a:pt x="5619750" y="4295140"/>
                    <a:pt x="5633720" y="4330700"/>
                    <a:pt x="5632450" y="4357370"/>
                  </a:cubicBezTo>
                  <a:cubicBezTo>
                    <a:pt x="5631180" y="4384040"/>
                    <a:pt x="5615940" y="4418330"/>
                    <a:pt x="5603240" y="4437380"/>
                  </a:cubicBezTo>
                  <a:cubicBezTo>
                    <a:pt x="5594350" y="4451350"/>
                    <a:pt x="5585460" y="4458970"/>
                    <a:pt x="5570220" y="4466590"/>
                  </a:cubicBezTo>
                  <a:cubicBezTo>
                    <a:pt x="5549900" y="4476750"/>
                    <a:pt x="5514340" y="4489450"/>
                    <a:pt x="5487670" y="4486910"/>
                  </a:cubicBezTo>
                  <a:cubicBezTo>
                    <a:pt x="5461000" y="4484370"/>
                    <a:pt x="5430520" y="4470400"/>
                    <a:pt x="5410200" y="4452620"/>
                  </a:cubicBezTo>
                  <a:cubicBezTo>
                    <a:pt x="5389880" y="4434840"/>
                    <a:pt x="5374640" y="4400550"/>
                    <a:pt x="5368290" y="4377690"/>
                  </a:cubicBezTo>
                  <a:cubicBezTo>
                    <a:pt x="5364480" y="4362450"/>
                    <a:pt x="5363210" y="4351020"/>
                    <a:pt x="5367020" y="4334510"/>
                  </a:cubicBezTo>
                  <a:cubicBezTo>
                    <a:pt x="5372100" y="4311650"/>
                    <a:pt x="5386070" y="4277360"/>
                    <a:pt x="5405120" y="4258310"/>
                  </a:cubicBezTo>
                  <a:cubicBezTo>
                    <a:pt x="5424170" y="4239260"/>
                    <a:pt x="5459730" y="4226560"/>
                    <a:pt x="5482590" y="4221480"/>
                  </a:cubicBezTo>
                  <a:cubicBezTo>
                    <a:pt x="5499100" y="4217670"/>
                    <a:pt x="5510530" y="4218940"/>
                    <a:pt x="5525770" y="4222750"/>
                  </a:cubicBezTo>
                  <a:cubicBezTo>
                    <a:pt x="5547360" y="4229100"/>
                    <a:pt x="5582920" y="4249420"/>
                    <a:pt x="5599430" y="4264660"/>
                  </a:cubicBezTo>
                  <a:cubicBezTo>
                    <a:pt x="5610860" y="4276090"/>
                    <a:pt x="5617210" y="4286250"/>
                    <a:pt x="5622290" y="4301490"/>
                  </a:cubicBezTo>
                  <a:cubicBezTo>
                    <a:pt x="5629910" y="4323080"/>
                    <a:pt x="5634990" y="4359910"/>
                    <a:pt x="5628640" y="4386580"/>
                  </a:cubicBezTo>
                  <a:cubicBezTo>
                    <a:pt x="5622290" y="4411980"/>
                    <a:pt x="5603240" y="4441190"/>
                    <a:pt x="5582920" y="4457700"/>
                  </a:cubicBezTo>
                  <a:cubicBezTo>
                    <a:pt x="5561330" y="4474210"/>
                    <a:pt x="5544820" y="4478020"/>
                    <a:pt x="5502910" y="4486910"/>
                  </a:cubicBezTo>
                  <a:cubicBezTo>
                    <a:pt x="5359400" y="4516120"/>
                    <a:pt x="4739640" y="4513580"/>
                    <a:pt x="4535170" y="4536440"/>
                  </a:cubicBezTo>
                  <a:cubicBezTo>
                    <a:pt x="4439920" y="4547870"/>
                    <a:pt x="4415790" y="4561840"/>
                    <a:pt x="4326890" y="4573270"/>
                  </a:cubicBezTo>
                  <a:cubicBezTo>
                    <a:pt x="4170680" y="4592320"/>
                    <a:pt x="3916680" y="4613910"/>
                    <a:pt x="3675380" y="4621530"/>
                  </a:cubicBezTo>
                  <a:cubicBezTo>
                    <a:pt x="3373120" y="4631690"/>
                    <a:pt x="2885440" y="4629150"/>
                    <a:pt x="2653030" y="4613910"/>
                  </a:cubicBezTo>
                  <a:cubicBezTo>
                    <a:pt x="2532380" y="4606290"/>
                    <a:pt x="2466340" y="4591050"/>
                    <a:pt x="2378710" y="4578350"/>
                  </a:cubicBezTo>
                  <a:cubicBezTo>
                    <a:pt x="2296160" y="4566920"/>
                    <a:pt x="2228850" y="4560570"/>
                    <a:pt x="2141220" y="4544060"/>
                  </a:cubicBezTo>
                  <a:cubicBezTo>
                    <a:pt x="2029460" y="4523740"/>
                    <a:pt x="1901190" y="4498340"/>
                    <a:pt x="1764030" y="4458970"/>
                  </a:cubicBezTo>
                  <a:cubicBezTo>
                    <a:pt x="1595120" y="4410710"/>
                    <a:pt x="1360170" y="4331970"/>
                    <a:pt x="1205230" y="4263390"/>
                  </a:cubicBezTo>
                  <a:cubicBezTo>
                    <a:pt x="1087120" y="4211320"/>
                    <a:pt x="1000760" y="4157980"/>
                    <a:pt x="904240" y="4099560"/>
                  </a:cubicBezTo>
                  <a:cubicBezTo>
                    <a:pt x="808990" y="4042410"/>
                    <a:pt x="698500" y="3975100"/>
                    <a:pt x="627380" y="3915410"/>
                  </a:cubicBezTo>
                  <a:cubicBezTo>
                    <a:pt x="575310" y="3872230"/>
                    <a:pt x="543560" y="3841750"/>
                    <a:pt x="504190" y="3788410"/>
                  </a:cubicBezTo>
                  <a:cubicBezTo>
                    <a:pt x="452120" y="3718560"/>
                    <a:pt x="374650" y="3597910"/>
                    <a:pt x="358140" y="3520440"/>
                  </a:cubicBezTo>
                  <a:cubicBezTo>
                    <a:pt x="346710" y="3467100"/>
                    <a:pt x="353060" y="3430270"/>
                    <a:pt x="369570" y="3375660"/>
                  </a:cubicBezTo>
                  <a:cubicBezTo>
                    <a:pt x="394970" y="3294380"/>
                    <a:pt x="458470" y="3176270"/>
                    <a:pt x="530860" y="3093720"/>
                  </a:cubicBezTo>
                  <a:cubicBezTo>
                    <a:pt x="608330" y="3006090"/>
                    <a:pt x="728980" y="2933700"/>
                    <a:pt x="828040" y="2868930"/>
                  </a:cubicBezTo>
                  <a:cubicBezTo>
                    <a:pt x="919480" y="2809240"/>
                    <a:pt x="1012190" y="2772410"/>
                    <a:pt x="1103630" y="2717800"/>
                  </a:cubicBezTo>
                  <a:cubicBezTo>
                    <a:pt x="1198880" y="2661920"/>
                    <a:pt x="1295400" y="2602230"/>
                    <a:pt x="1386840" y="2536190"/>
                  </a:cubicBezTo>
                  <a:cubicBezTo>
                    <a:pt x="1479550" y="2470150"/>
                    <a:pt x="1596390" y="2388870"/>
                    <a:pt x="1656080" y="2322830"/>
                  </a:cubicBezTo>
                  <a:cubicBezTo>
                    <a:pt x="1695450" y="2279650"/>
                    <a:pt x="1727200" y="2245360"/>
                    <a:pt x="1736090" y="2199640"/>
                  </a:cubicBezTo>
                  <a:cubicBezTo>
                    <a:pt x="1744980" y="2152650"/>
                    <a:pt x="1725930" y="2092960"/>
                    <a:pt x="1705610" y="2044700"/>
                  </a:cubicBezTo>
                  <a:cubicBezTo>
                    <a:pt x="1685290" y="1995170"/>
                    <a:pt x="1662430" y="1944370"/>
                    <a:pt x="1612900" y="1905000"/>
                  </a:cubicBezTo>
                  <a:cubicBezTo>
                    <a:pt x="1537970" y="1846580"/>
                    <a:pt x="1355090" y="1802130"/>
                    <a:pt x="1261110" y="1775460"/>
                  </a:cubicBezTo>
                  <a:cubicBezTo>
                    <a:pt x="1200150" y="1757680"/>
                    <a:pt x="1158240" y="1750060"/>
                    <a:pt x="1108710" y="1742440"/>
                  </a:cubicBezTo>
                  <a:cubicBezTo>
                    <a:pt x="1061720" y="1734820"/>
                    <a:pt x="1027430" y="1732280"/>
                    <a:pt x="972820" y="1729740"/>
                  </a:cubicBezTo>
                  <a:cubicBezTo>
                    <a:pt x="891540" y="1725930"/>
                    <a:pt x="767080" y="1714500"/>
                    <a:pt x="669290" y="1733550"/>
                  </a:cubicBezTo>
                  <a:cubicBezTo>
                    <a:pt x="571500" y="1752600"/>
                    <a:pt x="457200" y="1805940"/>
                    <a:pt x="386080" y="1841500"/>
                  </a:cubicBezTo>
                  <a:cubicBezTo>
                    <a:pt x="337820" y="1865630"/>
                    <a:pt x="293370" y="1879600"/>
                    <a:pt x="273050" y="1913890"/>
                  </a:cubicBezTo>
                  <a:cubicBezTo>
                    <a:pt x="252730" y="1948180"/>
                    <a:pt x="250190" y="2005330"/>
                    <a:pt x="260350" y="2047240"/>
                  </a:cubicBezTo>
                  <a:cubicBezTo>
                    <a:pt x="271780" y="2091690"/>
                    <a:pt x="298450" y="2137410"/>
                    <a:pt x="341630" y="2171700"/>
                  </a:cubicBezTo>
                  <a:cubicBezTo>
                    <a:pt x="402590" y="2219960"/>
                    <a:pt x="524510" y="2256790"/>
                    <a:pt x="618490" y="2273300"/>
                  </a:cubicBezTo>
                  <a:cubicBezTo>
                    <a:pt x="709930" y="2289810"/>
                    <a:pt x="814070" y="2275840"/>
                    <a:pt x="896620" y="2273300"/>
                  </a:cubicBezTo>
                  <a:cubicBezTo>
                    <a:pt x="962660" y="2272030"/>
                    <a:pt x="1018540" y="2272030"/>
                    <a:pt x="1076960" y="2264410"/>
                  </a:cubicBezTo>
                  <a:cubicBezTo>
                    <a:pt x="1132840" y="2256790"/>
                    <a:pt x="1178560" y="2252980"/>
                    <a:pt x="1238250" y="2231390"/>
                  </a:cubicBezTo>
                  <a:cubicBezTo>
                    <a:pt x="1323340" y="2200910"/>
                    <a:pt x="1437640" y="2134870"/>
                    <a:pt x="1530350" y="2077720"/>
                  </a:cubicBezTo>
                  <a:cubicBezTo>
                    <a:pt x="1620520" y="2020570"/>
                    <a:pt x="1706880" y="1959610"/>
                    <a:pt x="1786890" y="1888490"/>
                  </a:cubicBezTo>
                  <a:cubicBezTo>
                    <a:pt x="1869440" y="1816100"/>
                    <a:pt x="1959610" y="1724660"/>
                    <a:pt x="2018030" y="1647190"/>
                  </a:cubicBezTo>
                  <a:cubicBezTo>
                    <a:pt x="2063750" y="1587500"/>
                    <a:pt x="2094230" y="1532890"/>
                    <a:pt x="2119630" y="1473200"/>
                  </a:cubicBezTo>
                  <a:cubicBezTo>
                    <a:pt x="2143760" y="1417320"/>
                    <a:pt x="2160270" y="1358900"/>
                    <a:pt x="2167890" y="1303020"/>
                  </a:cubicBezTo>
                  <a:cubicBezTo>
                    <a:pt x="2175510" y="1249680"/>
                    <a:pt x="2171700" y="1197610"/>
                    <a:pt x="2166620" y="1145540"/>
                  </a:cubicBezTo>
                  <a:cubicBezTo>
                    <a:pt x="2161540" y="1093470"/>
                    <a:pt x="2145030" y="1041400"/>
                    <a:pt x="2139950" y="991870"/>
                  </a:cubicBezTo>
                  <a:cubicBezTo>
                    <a:pt x="2134870" y="944880"/>
                    <a:pt x="2145030" y="900430"/>
                    <a:pt x="2136140" y="853440"/>
                  </a:cubicBezTo>
                  <a:cubicBezTo>
                    <a:pt x="2125980" y="802640"/>
                    <a:pt x="2096770" y="765810"/>
                    <a:pt x="2080260" y="697230"/>
                  </a:cubicBezTo>
                  <a:cubicBezTo>
                    <a:pt x="2049780" y="572770"/>
                    <a:pt x="2009140" y="248920"/>
                    <a:pt x="2007870" y="156210"/>
                  </a:cubicBezTo>
                  <a:cubicBezTo>
                    <a:pt x="2007870" y="124460"/>
                    <a:pt x="2005330" y="113030"/>
                    <a:pt x="2014220" y="92710"/>
                  </a:cubicBezTo>
                  <a:cubicBezTo>
                    <a:pt x="2024380" y="67310"/>
                    <a:pt x="2049780" y="34290"/>
                    <a:pt x="2075180" y="20320"/>
                  </a:cubicBezTo>
                  <a:cubicBezTo>
                    <a:pt x="2100580" y="6350"/>
                    <a:pt x="2139950" y="0"/>
                    <a:pt x="2169160" y="6350"/>
                  </a:cubicBezTo>
                  <a:cubicBezTo>
                    <a:pt x="2198370" y="12700"/>
                    <a:pt x="2230120" y="36830"/>
                    <a:pt x="2247900" y="58420"/>
                  </a:cubicBezTo>
                  <a:cubicBezTo>
                    <a:pt x="2261870" y="76200"/>
                    <a:pt x="2272030" y="118110"/>
                    <a:pt x="2272030" y="118110"/>
                  </a:cubicBezTo>
                </a:path>
              </a:pathLst>
            </a:custGeom>
            <a:solidFill>
              <a:srgbClr val="794CEC"/>
            </a:solidFill>
            <a:ln cap="sq">
              <a:noFill/>
              <a:prstDash val="solid"/>
              <a:miter/>
            </a:ln>
          </p:spPr>
        </p:sp>
      </p:grpSp>
      <p:grpSp>
        <p:nvGrpSpPr>
          <p:cNvPr name="Group 10" id="10"/>
          <p:cNvGrpSpPr/>
          <p:nvPr/>
        </p:nvGrpSpPr>
        <p:grpSpPr>
          <a:xfrm rot="5400000">
            <a:off x="16362016" y="8473177"/>
            <a:ext cx="1794568" cy="1570247"/>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94CEC"/>
            </a:solidFill>
          </p:spPr>
        </p:sp>
        <p:sp>
          <p:nvSpPr>
            <p:cNvPr name="TextBox 12" id="12"/>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309767" y="154684"/>
            <a:ext cx="11446866" cy="1643257"/>
          </a:xfrm>
          <a:prstGeom prst="rect">
            <a:avLst/>
          </a:prstGeom>
        </p:spPr>
        <p:txBody>
          <a:bodyPr anchor="t" rtlCol="false" tIns="0" lIns="0" bIns="0" rIns="0">
            <a:spAutoFit/>
          </a:bodyPr>
          <a:lstStyle/>
          <a:p>
            <a:pPr>
              <a:lnSpc>
                <a:spcPts val="6551"/>
              </a:lnSpc>
              <a:spcBef>
                <a:spcPct val="0"/>
              </a:spcBef>
            </a:pPr>
            <a:r>
              <a:rPr lang="en-US" sz="4679">
                <a:solidFill>
                  <a:srgbClr val="FFFFFF"/>
                </a:solidFill>
                <a:latin typeface="Neue Machina Ultra-Bold"/>
              </a:rPr>
              <a:t>La backdoor è costituita da un codice. QUesto è un esempio:</a:t>
            </a:r>
          </a:p>
        </p:txBody>
      </p:sp>
      <p:sp>
        <p:nvSpPr>
          <p:cNvPr name="TextBox 14" id="14"/>
          <p:cNvSpPr txBox="true"/>
          <p:nvPr/>
        </p:nvSpPr>
        <p:spPr>
          <a:xfrm rot="0">
            <a:off x="10105793" y="4895908"/>
            <a:ext cx="8700960" cy="941070"/>
          </a:xfrm>
          <a:prstGeom prst="rect">
            <a:avLst/>
          </a:prstGeom>
        </p:spPr>
        <p:txBody>
          <a:bodyPr anchor="t" rtlCol="false" tIns="0" lIns="0" bIns="0" rIns="0">
            <a:spAutoFit/>
          </a:bodyPr>
          <a:lstStyle/>
          <a:p>
            <a:pPr algn="ctr">
              <a:lnSpc>
                <a:spcPts val="3779"/>
              </a:lnSpc>
              <a:spcBef>
                <a:spcPct val="0"/>
              </a:spcBef>
            </a:pPr>
            <a:r>
              <a:rPr lang="en-US" sz="2700">
                <a:solidFill>
                  <a:srgbClr val="FFFFFF"/>
                </a:solidFill>
                <a:latin typeface="Neue Machina Ultra-Bold"/>
              </a:rPr>
              <a:t>Andiamo ora ad analizzare il codice nel dettaglio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1478214" y="-4882840"/>
            <a:ext cx="9218676" cy="9218676"/>
          </a:xfrm>
          <a:custGeom>
            <a:avLst/>
            <a:gdLst/>
            <a:ahLst/>
            <a:cxnLst/>
            <a:rect r="r" b="b" t="t" l="l"/>
            <a:pathLst>
              <a:path h="9218676" w="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720443" y="-1551311"/>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47802" y="4806269"/>
            <a:ext cx="9218676" cy="9218676"/>
          </a:xfrm>
          <a:custGeom>
            <a:avLst/>
            <a:gdLst/>
            <a:ahLst/>
            <a:cxnLst/>
            <a:rect r="r" b="b" t="t" l="l"/>
            <a:pathLst>
              <a:path h="9218676" w="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899438" y="7474099"/>
            <a:ext cx="8685325" cy="8685325"/>
          </a:xfrm>
          <a:custGeom>
            <a:avLst/>
            <a:gdLst/>
            <a:ahLst/>
            <a:cxnLst/>
            <a:rect r="r" b="b" t="t" l="l"/>
            <a:pathLst>
              <a:path h="8685325" w="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5869971" y="8535586"/>
            <a:ext cx="2778658" cy="2285446"/>
          </a:xfrm>
          <a:custGeom>
            <a:avLst/>
            <a:gdLst/>
            <a:ahLst/>
            <a:cxnLst/>
            <a:rect r="r" b="b" t="t" l="l"/>
            <a:pathLst>
              <a:path h="2285446" w="2778658">
                <a:moveTo>
                  <a:pt x="0" y="0"/>
                </a:moveTo>
                <a:lnTo>
                  <a:pt x="2778658" y="0"/>
                </a:lnTo>
                <a:lnTo>
                  <a:pt x="2778658" y="2285447"/>
                </a:lnTo>
                <a:lnTo>
                  <a:pt x="0" y="2285447"/>
                </a:lnTo>
                <a:lnTo>
                  <a:pt x="0" y="0"/>
                </a:lnTo>
                <a:close/>
              </a:path>
            </a:pathLst>
          </a:custGeom>
          <a:blipFill>
            <a:blip r:embed="rId6"/>
            <a:stretch>
              <a:fillRect l="0" t="0" r="0" b="0"/>
            </a:stretch>
          </a:blipFill>
        </p:spPr>
      </p:sp>
      <p:sp>
        <p:nvSpPr>
          <p:cNvPr name="Freeform 7" id="7"/>
          <p:cNvSpPr/>
          <p:nvPr/>
        </p:nvSpPr>
        <p:spPr>
          <a:xfrm flipH="true" flipV="false" rot="0">
            <a:off x="14020057" y="-2331083"/>
            <a:ext cx="4903845" cy="5636604"/>
          </a:xfrm>
          <a:custGeom>
            <a:avLst/>
            <a:gdLst/>
            <a:ahLst/>
            <a:cxnLst/>
            <a:rect r="r" b="b" t="t" l="l"/>
            <a:pathLst>
              <a:path h="5636604" w="4903845">
                <a:moveTo>
                  <a:pt x="4903845" y="0"/>
                </a:moveTo>
                <a:lnTo>
                  <a:pt x="0" y="0"/>
                </a:lnTo>
                <a:lnTo>
                  <a:pt x="0" y="5636604"/>
                </a:lnTo>
                <a:lnTo>
                  <a:pt x="4903845" y="5636604"/>
                </a:lnTo>
                <a:lnTo>
                  <a:pt x="4903845" y="0"/>
                </a:lnTo>
                <a:close/>
              </a:path>
            </a:pathLst>
          </a:custGeom>
          <a:blipFill>
            <a:blip r:embed="rId7"/>
            <a:stretch>
              <a:fillRect l="0" t="0" r="0" b="0"/>
            </a:stretch>
          </a:blipFill>
        </p:spPr>
      </p:sp>
      <p:sp>
        <p:nvSpPr>
          <p:cNvPr name="Freeform 8" id="8"/>
          <p:cNvSpPr/>
          <p:nvPr/>
        </p:nvSpPr>
        <p:spPr>
          <a:xfrm flipH="false" flipV="false" rot="0">
            <a:off x="5207556" y="1668778"/>
            <a:ext cx="4998766" cy="1872934"/>
          </a:xfrm>
          <a:custGeom>
            <a:avLst/>
            <a:gdLst/>
            <a:ahLst/>
            <a:cxnLst/>
            <a:rect r="r" b="b" t="t" l="l"/>
            <a:pathLst>
              <a:path h="1872934" w="4998766">
                <a:moveTo>
                  <a:pt x="0" y="0"/>
                </a:moveTo>
                <a:lnTo>
                  <a:pt x="4998766" y="0"/>
                </a:lnTo>
                <a:lnTo>
                  <a:pt x="4998766" y="1872935"/>
                </a:lnTo>
                <a:lnTo>
                  <a:pt x="0" y="1872935"/>
                </a:lnTo>
                <a:lnTo>
                  <a:pt x="0" y="0"/>
                </a:lnTo>
                <a:close/>
              </a:path>
            </a:pathLst>
          </a:custGeom>
          <a:blipFill>
            <a:blip r:embed="rId8"/>
            <a:stretch>
              <a:fillRect l="0" t="0" r="-4640" b="0"/>
            </a:stretch>
          </a:blipFill>
        </p:spPr>
      </p:sp>
      <p:sp>
        <p:nvSpPr>
          <p:cNvPr name="TextBox 9" id="9"/>
          <p:cNvSpPr txBox="true"/>
          <p:nvPr/>
        </p:nvSpPr>
        <p:spPr>
          <a:xfrm rot="0">
            <a:off x="1028700" y="733425"/>
            <a:ext cx="8357711" cy="523875"/>
          </a:xfrm>
          <a:prstGeom prst="rect">
            <a:avLst/>
          </a:prstGeom>
        </p:spPr>
        <p:txBody>
          <a:bodyPr anchor="t" rtlCol="false" tIns="0" lIns="0" bIns="0" rIns="0">
            <a:spAutoFit/>
          </a:bodyPr>
          <a:lstStyle/>
          <a:p>
            <a:pPr algn="ctr">
              <a:lnSpc>
                <a:spcPts val="4200"/>
              </a:lnSpc>
              <a:spcBef>
                <a:spcPct val="0"/>
              </a:spcBef>
            </a:pPr>
            <a:r>
              <a:rPr lang="en-US" sz="3000">
                <a:solidFill>
                  <a:srgbClr val="FFFFFF"/>
                </a:solidFill>
                <a:latin typeface="Neue Machina Ultra-Bold"/>
              </a:rPr>
              <a:t>Il codice inizia con i seguenti comandi</a:t>
            </a:r>
          </a:p>
        </p:txBody>
      </p:sp>
      <p:sp>
        <p:nvSpPr>
          <p:cNvPr name="TextBox 10" id="10"/>
          <p:cNvSpPr txBox="true"/>
          <p:nvPr/>
        </p:nvSpPr>
        <p:spPr>
          <a:xfrm rot="0">
            <a:off x="1754631" y="4184866"/>
            <a:ext cx="15263561" cy="3289233"/>
          </a:xfrm>
          <a:prstGeom prst="rect">
            <a:avLst/>
          </a:prstGeom>
        </p:spPr>
        <p:txBody>
          <a:bodyPr anchor="t" rtlCol="false" tIns="0" lIns="0" bIns="0" rIns="0">
            <a:spAutoFit/>
          </a:bodyPr>
          <a:lstStyle/>
          <a:p>
            <a:pPr>
              <a:lnSpc>
                <a:spcPts val="3711"/>
              </a:lnSpc>
            </a:pPr>
            <a:r>
              <a:rPr lang="en-US" sz="2650">
                <a:solidFill>
                  <a:srgbClr val="FFFFFF"/>
                </a:solidFill>
                <a:latin typeface="Neue Machina Ultra-Bold"/>
              </a:rPr>
              <a:t> import socket, platfotm, os:  Questo comando importa la libreria socket. Questa libreria fornisce un’interfaccia per la programmazione di socket, ovvero canali di comunicazione attraverso i quali possono essere scambiati dati in quanto associano indirizzo IPv4 e porta. Permette quindi di programmare un server TCP.</a:t>
            </a:r>
          </a:p>
          <a:p>
            <a:pPr>
              <a:lnSpc>
                <a:spcPts val="3711"/>
              </a:lnSpc>
            </a:pPr>
            <a:r>
              <a:rPr lang="en-US" sz="2650">
                <a:solidFill>
                  <a:srgbClr val="FFFFFF"/>
                </a:solidFill>
                <a:latin typeface="Neue Machina Ultra-Bold"/>
              </a:rPr>
              <a:t>SVR_ADDR: contiene l’indirizzo IP ad esempio “192.168.56.102”.</a:t>
            </a:r>
          </a:p>
          <a:p>
            <a:pPr>
              <a:lnSpc>
                <a:spcPts val="3711"/>
              </a:lnSpc>
              <a:spcBef>
                <a:spcPct val="0"/>
              </a:spcBef>
            </a:pPr>
            <a:r>
              <a:rPr lang="en-US" sz="2650">
                <a:solidFill>
                  <a:srgbClr val="FFFFFF"/>
                </a:solidFill>
                <a:latin typeface="Neue Machina Ultra-Bold"/>
              </a:rPr>
              <a:t>SVR_PORT: contiene la porta ad esempio “1234” con un range varianile fino a 1024.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7551403" y="-4381079"/>
            <a:ext cx="11805542" cy="11805542"/>
          </a:xfrm>
          <a:custGeom>
            <a:avLst/>
            <a:gdLst/>
            <a:ahLst/>
            <a:cxnLst/>
            <a:rect r="r" b="b" t="t" l="l"/>
            <a:pathLst>
              <a:path h="11805542" w="11805542">
                <a:moveTo>
                  <a:pt x="0" y="0"/>
                </a:moveTo>
                <a:lnTo>
                  <a:pt x="11805542" y="0"/>
                </a:lnTo>
                <a:lnTo>
                  <a:pt x="11805542" y="11805541"/>
                </a:lnTo>
                <a:lnTo>
                  <a:pt x="0" y="118055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03420" y="1177460"/>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205205" y="4667812"/>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790155" y="-730855"/>
            <a:ext cx="6282382" cy="6378053"/>
          </a:xfrm>
          <a:custGeom>
            <a:avLst/>
            <a:gdLst/>
            <a:ahLst/>
            <a:cxnLst/>
            <a:rect r="r" b="b" t="t" l="l"/>
            <a:pathLst>
              <a:path h="6378053" w="6282382">
                <a:moveTo>
                  <a:pt x="0" y="0"/>
                </a:moveTo>
                <a:lnTo>
                  <a:pt x="6282382" y="0"/>
                </a:lnTo>
                <a:lnTo>
                  <a:pt x="6282382" y="6378053"/>
                </a:lnTo>
                <a:lnTo>
                  <a:pt x="0" y="6378053"/>
                </a:lnTo>
                <a:lnTo>
                  <a:pt x="0" y="0"/>
                </a:lnTo>
                <a:close/>
              </a:path>
            </a:pathLst>
          </a:custGeom>
          <a:blipFill>
            <a:blip r:embed="rId7"/>
            <a:stretch>
              <a:fillRect l="0" t="0" r="0" b="0"/>
            </a:stretch>
          </a:blipFill>
        </p:spPr>
      </p:sp>
      <p:sp>
        <p:nvSpPr>
          <p:cNvPr name="Freeform 6" id="6"/>
          <p:cNvSpPr/>
          <p:nvPr/>
        </p:nvSpPr>
        <p:spPr>
          <a:xfrm flipH="false" flipV="false" rot="0">
            <a:off x="4254139" y="585212"/>
            <a:ext cx="9779722" cy="1872959"/>
          </a:xfrm>
          <a:custGeom>
            <a:avLst/>
            <a:gdLst/>
            <a:ahLst/>
            <a:cxnLst/>
            <a:rect r="r" b="b" t="t" l="l"/>
            <a:pathLst>
              <a:path h="1872959" w="9779722">
                <a:moveTo>
                  <a:pt x="0" y="0"/>
                </a:moveTo>
                <a:lnTo>
                  <a:pt x="9779722" y="0"/>
                </a:lnTo>
                <a:lnTo>
                  <a:pt x="9779722" y="1872959"/>
                </a:lnTo>
                <a:lnTo>
                  <a:pt x="0" y="1872959"/>
                </a:lnTo>
                <a:lnTo>
                  <a:pt x="0" y="0"/>
                </a:lnTo>
                <a:close/>
              </a:path>
            </a:pathLst>
          </a:custGeom>
          <a:blipFill>
            <a:blip r:embed="rId8"/>
            <a:stretch>
              <a:fillRect l="-3514" t="0" r="-405" b="0"/>
            </a:stretch>
          </a:blipFill>
        </p:spPr>
      </p:sp>
      <p:sp>
        <p:nvSpPr>
          <p:cNvPr name="TextBox 7" id="7"/>
          <p:cNvSpPr txBox="true"/>
          <p:nvPr/>
        </p:nvSpPr>
        <p:spPr>
          <a:xfrm rot="0">
            <a:off x="2385281" y="3453765"/>
            <a:ext cx="14874019" cy="4274820"/>
          </a:xfrm>
          <a:prstGeom prst="rect">
            <a:avLst/>
          </a:prstGeom>
        </p:spPr>
        <p:txBody>
          <a:bodyPr anchor="t" rtlCol="false" tIns="0" lIns="0" bIns="0" rIns="0">
            <a:spAutoFit/>
          </a:bodyPr>
          <a:lstStyle/>
          <a:p>
            <a:pPr>
              <a:lnSpc>
                <a:spcPts val="3779"/>
              </a:lnSpc>
            </a:pPr>
            <a:r>
              <a:rPr lang="en-US" sz="2700">
                <a:solidFill>
                  <a:srgbClr val="FFFFFF"/>
                </a:solidFill>
                <a:latin typeface="Neue Machina Ultra-Bold"/>
              </a:rPr>
              <a:t>s = socket.socket: assieme ai parametri in parentesi stabilisce che si tratta di un socket di tipo IPv4 e che sia di tipo TCP.</a:t>
            </a:r>
          </a:p>
          <a:p>
            <a:pPr>
              <a:lnSpc>
                <a:spcPts val="3779"/>
              </a:lnSpc>
            </a:pPr>
            <a:r>
              <a:rPr lang="en-US" sz="2700">
                <a:solidFill>
                  <a:srgbClr val="FFFFFF"/>
                </a:solidFill>
                <a:latin typeface="Neue Machina Ultra-Bold"/>
              </a:rPr>
              <a:t>s.bind: assieme ai parametri in parentesi stabilisce l’associazione tra indirizzo IP e porta che di default viene impostata con valore 80 (corrispondente al protocollo HTTP).</a:t>
            </a:r>
          </a:p>
          <a:p>
            <a:pPr>
              <a:lnSpc>
                <a:spcPts val="3779"/>
              </a:lnSpc>
            </a:pPr>
            <a:r>
              <a:rPr lang="en-US" sz="2700">
                <a:solidFill>
                  <a:srgbClr val="FFFFFF"/>
                </a:solidFill>
                <a:latin typeface="Neue Machina Ultra-Bold"/>
              </a:rPr>
              <a:t>s.listen(1):  imposta il socket in modalità ascolto. (1) indica che il server può ascoltare solo una connessione in entrata .</a:t>
            </a:r>
          </a:p>
          <a:p>
            <a:pPr>
              <a:lnSpc>
                <a:spcPts val="3779"/>
              </a:lnSpc>
              <a:spcBef>
                <a:spcPct val="0"/>
              </a:spcBef>
            </a:pPr>
            <a:r>
              <a:rPr lang="en-US" sz="2700">
                <a:solidFill>
                  <a:srgbClr val="FFFFFF"/>
                </a:solidFill>
                <a:latin typeface="Neue Machina Ultra-Bold"/>
              </a:rPr>
              <a:t>s.accept(): assegna a due variabili (connection e address nel nostro caso) i valori della funzione accept() su un oggetto socket (s).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3579496" y="0"/>
            <a:ext cx="8996085" cy="8996085"/>
          </a:xfrm>
          <a:custGeom>
            <a:avLst/>
            <a:gdLst/>
            <a:ahLst/>
            <a:cxnLst/>
            <a:rect r="r" b="b" t="t" l="l"/>
            <a:pathLst>
              <a:path h="8996085" w="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81976" y="-1991669"/>
            <a:ext cx="7242652" cy="7242652"/>
          </a:xfrm>
          <a:custGeom>
            <a:avLst/>
            <a:gdLst/>
            <a:ahLst/>
            <a:cxnLst/>
            <a:rect r="r" b="b" t="t" l="l"/>
            <a:pathLst>
              <a:path h="7242652" w="7242652">
                <a:moveTo>
                  <a:pt x="0" y="0"/>
                </a:moveTo>
                <a:lnTo>
                  <a:pt x="7242652" y="0"/>
                </a:lnTo>
                <a:lnTo>
                  <a:pt x="7242652" y="7242652"/>
                </a:lnTo>
                <a:lnTo>
                  <a:pt x="0" y="72426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381370">
            <a:off x="739350" y="476485"/>
            <a:ext cx="2972074" cy="2957214"/>
          </a:xfrm>
          <a:custGeom>
            <a:avLst/>
            <a:gdLst/>
            <a:ahLst/>
            <a:cxnLst/>
            <a:rect r="r" b="b" t="t" l="l"/>
            <a:pathLst>
              <a:path h="2957214" w="2972074">
                <a:moveTo>
                  <a:pt x="0" y="0"/>
                </a:moveTo>
                <a:lnTo>
                  <a:pt x="2972074" y="0"/>
                </a:lnTo>
                <a:lnTo>
                  <a:pt x="2972074" y="2957213"/>
                </a:lnTo>
                <a:lnTo>
                  <a:pt x="0" y="2957213"/>
                </a:lnTo>
                <a:lnTo>
                  <a:pt x="0" y="0"/>
                </a:lnTo>
                <a:close/>
              </a:path>
            </a:pathLst>
          </a:custGeom>
          <a:blipFill>
            <a:blip r:embed="rId6"/>
            <a:stretch>
              <a:fillRect l="0" t="0" r="0" b="0"/>
            </a:stretch>
          </a:blipFill>
        </p:spPr>
      </p:sp>
      <p:sp>
        <p:nvSpPr>
          <p:cNvPr name="Freeform 5" id="5"/>
          <p:cNvSpPr/>
          <p:nvPr/>
        </p:nvSpPr>
        <p:spPr>
          <a:xfrm flipH="false" flipV="false" rot="-1699156">
            <a:off x="15709452" y="7291018"/>
            <a:ext cx="3099696" cy="4971615"/>
          </a:xfrm>
          <a:custGeom>
            <a:avLst/>
            <a:gdLst/>
            <a:ahLst/>
            <a:cxnLst/>
            <a:rect r="r" b="b" t="t" l="l"/>
            <a:pathLst>
              <a:path h="4971615" w="3099696">
                <a:moveTo>
                  <a:pt x="0" y="0"/>
                </a:moveTo>
                <a:lnTo>
                  <a:pt x="3099696" y="0"/>
                </a:lnTo>
                <a:lnTo>
                  <a:pt x="3099696" y="4971615"/>
                </a:lnTo>
                <a:lnTo>
                  <a:pt x="0" y="4971615"/>
                </a:lnTo>
                <a:lnTo>
                  <a:pt x="0" y="0"/>
                </a:lnTo>
                <a:close/>
              </a:path>
            </a:pathLst>
          </a:custGeom>
          <a:blipFill>
            <a:blip r:embed="rId7"/>
            <a:stretch>
              <a:fillRect l="0" t="0" r="0" b="-3054"/>
            </a:stretch>
          </a:blipFill>
        </p:spPr>
      </p:sp>
      <p:sp>
        <p:nvSpPr>
          <p:cNvPr name="Freeform 6" id="6"/>
          <p:cNvSpPr/>
          <p:nvPr/>
        </p:nvSpPr>
        <p:spPr>
          <a:xfrm flipH="false" flipV="false" rot="8965579">
            <a:off x="16703025" y="-1203071"/>
            <a:ext cx="1889331" cy="3419603"/>
          </a:xfrm>
          <a:custGeom>
            <a:avLst/>
            <a:gdLst/>
            <a:ahLst/>
            <a:cxnLst/>
            <a:rect r="r" b="b" t="t" l="l"/>
            <a:pathLst>
              <a:path h="3419603" w="1889331">
                <a:moveTo>
                  <a:pt x="0" y="0"/>
                </a:moveTo>
                <a:lnTo>
                  <a:pt x="1889331" y="0"/>
                </a:lnTo>
                <a:lnTo>
                  <a:pt x="1889331" y="3419604"/>
                </a:lnTo>
                <a:lnTo>
                  <a:pt x="0" y="3419604"/>
                </a:lnTo>
                <a:lnTo>
                  <a:pt x="0" y="0"/>
                </a:lnTo>
                <a:close/>
              </a:path>
            </a:pathLst>
          </a:custGeom>
          <a:blipFill>
            <a:blip r:embed="rId8"/>
            <a:stretch>
              <a:fillRect l="0" t="0" r="0" b="0"/>
            </a:stretch>
          </a:blipFill>
        </p:spPr>
      </p:sp>
      <p:sp>
        <p:nvSpPr>
          <p:cNvPr name="Freeform 7" id="7"/>
          <p:cNvSpPr/>
          <p:nvPr/>
        </p:nvSpPr>
        <p:spPr>
          <a:xfrm flipH="false" flipV="false" rot="0">
            <a:off x="5192950" y="506731"/>
            <a:ext cx="7902101" cy="2448998"/>
          </a:xfrm>
          <a:custGeom>
            <a:avLst/>
            <a:gdLst/>
            <a:ahLst/>
            <a:cxnLst/>
            <a:rect r="r" b="b" t="t" l="l"/>
            <a:pathLst>
              <a:path h="2448998" w="7902101">
                <a:moveTo>
                  <a:pt x="0" y="0"/>
                </a:moveTo>
                <a:lnTo>
                  <a:pt x="7902100" y="0"/>
                </a:lnTo>
                <a:lnTo>
                  <a:pt x="7902100" y="2448998"/>
                </a:lnTo>
                <a:lnTo>
                  <a:pt x="0" y="2448998"/>
                </a:lnTo>
                <a:lnTo>
                  <a:pt x="0" y="0"/>
                </a:lnTo>
                <a:close/>
              </a:path>
            </a:pathLst>
          </a:custGeom>
          <a:blipFill>
            <a:blip r:embed="rId9"/>
            <a:stretch>
              <a:fillRect l="0" t="0" r="0" b="0"/>
            </a:stretch>
          </a:blipFill>
        </p:spPr>
      </p:sp>
      <p:sp>
        <p:nvSpPr>
          <p:cNvPr name="TextBox 8" id="8"/>
          <p:cNvSpPr txBox="true"/>
          <p:nvPr/>
        </p:nvSpPr>
        <p:spPr>
          <a:xfrm rot="0">
            <a:off x="739350" y="3680767"/>
            <a:ext cx="16908340" cy="3937000"/>
          </a:xfrm>
          <a:prstGeom prst="rect">
            <a:avLst/>
          </a:prstGeom>
        </p:spPr>
        <p:txBody>
          <a:bodyPr anchor="t" rtlCol="false" tIns="0" lIns="0" bIns="0" rIns="0">
            <a:spAutoFit/>
          </a:bodyPr>
          <a:lstStyle/>
          <a:p>
            <a:pPr>
              <a:lnSpc>
                <a:spcPts val="3499"/>
              </a:lnSpc>
            </a:pPr>
            <a:r>
              <a:rPr lang="en-US" sz="2499">
                <a:solidFill>
                  <a:srgbClr val="FFFFFF"/>
                </a:solidFill>
                <a:latin typeface="Neue Machina"/>
              </a:rPr>
              <a:t>Print (“client connected: ”, address): stampa a schermo grazie a “Print” la stringa client, connected: “” (tra le virgolette viene inserito l’IPv4).</a:t>
            </a:r>
          </a:p>
          <a:p>
            <a:pPr>
              <a:lnSpc>
                <a:spcPts val="3499"/>
              </a:lnSpc>
            </a:pPr>
            <a:r>
              <a:rPr lang="en-US" sz="2499">
                <a:solidFill>
                  <a:srgbClr val="FFFFFF"/>
                </a:solidFill>
                <a:latin typeface="Neue Machina"/>
              </a:rPr>
              <a:t>While 1: imposta un ciclo continuo fino a che la condizione è vera all’interno del blocco di codice impostato tramite indentazione.  In questo caso sarà sempre vera perchè il valore è “1”.</a:t>
            </a:r>
          </a:p>
          <a:p>
            <a:pPr>
              <a:lnSpc>
                <a:spcPts val="3499"/>
              </a:lnSpc>
            </a:pPr>
            <a:r>
              <a:rPr lang="en-US" sz="2499">
                <a:solidFill>
                  <a:srgbClr val="FFFFFF"/>
                </a:solidFill>
                <a:latin typeface="Neue Machina"/>
              </a:rPr>
              <a:t>Ciclo try-except: try esegue un blocco indentato in mancanza di errori, nel caso in cui vi siano errori try verifica se il codice di errore corrisponde al documento dopo una clausa except. Viene usata per evitare eventuali interruzioni brusche durante l’esecuzione del codice.</a:t>
            </a:r>
          </a:p>
          <a:p>
            <a:pPr>
              <a:lnSpc>
                <a:spcPts val="3499"/>
              </a:lnSpc>
              <a:spcBef>
                <a:spcPct val="0"/>
              </a:spcBef>
            </a:pPr>
            <a:r>
              <a:rPr lang="en-US" sz="2499">
                <a:solidFill>
                  <a:srgbClr val="FFFFFF"/>
                </a:solidFill>
                <a:latin typeface="Neue Machina"/>
              </a:rPr>
              <a:t>data = connection.recv(1024): serve a impostare il numero massimo di byte che si possono ricevere durante la connessione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14516530" y="-3522513"/>
            <a:ext cx="7465233" cy="7465233"/>
          </a:xfrm>
          <a:custGeom>
            <a:avLst/>
            <a:gdLst/>
            <a:ahLst/>
            <a:cxnLst/>
            <a:rect r="r" b="b" t="t" l="l"/>
            <a:pathLst>
              <a:path h="7465233" w="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09338" y="6384051"/>
            <a:ext cx="9218676" cy="9218676"/>
          </a:xfrm>
          <a:custGeom>
            <a:avLst/>
            <a:gdLst/>
            <a:ahLst/>
            <a:cxnLst/>
            <a:rect r="r" b="b" t="t" l="l"/>
            <a:pathLst>
              <a:path h="9218676" w="9218676">
                <a:moveTo>
                  <a:pt x="0" y="0"/>
                </a:moveTo>
                <a:lnTo>
                  <a:pt x="9218676" y="0"/>
                </a:lnTo>
                <a:lnTo>
                  <a:pt x="9218676" y="9218676"/>
                </a:lnTo>
                <a:lnTo>
                  <a:pt x="0" y="9218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71847" y="-2604036"/>
            <a:ext cx="5382042" cy="5628279"/>
          </a:xfrm>
          <a:custGeom>
            <a:avLst/>
            <a:gdLst/>
            <a:ahLst/>
            <a:cxnLst/>
            <a:rect r="r" b="b" t="t" l="l"/>
            <a:pathLst>
              <a:path h="5628279" w="5382042">
                <a:moveTo>
                  <a:pt x="0" y="0"/>
                </a:moveTo>
                <a:lnTo>
                  <a:pt x="5382042" y="0"/>
                </a:lnTo>
                <a:lnTo>
                  <a:pt x="5382042" y="5628279"/>
                </a:lnTo>
                <a:lnTo>
                  <a:pt x="0" y="5628279"/>
                </a:lnTo>
                <a:lnTo>
                  <a:pt x="0" y="0"/>
                </a:lnTo>
                <a:close/>
              </a:path>
            </a:pathLst>
          </a:custGeom>
          <a:blipFill>
            <a:blip r:embed="rId6"/>
            <a:stretch>
              <a:fillRect l="0" t="0" r="0" b="0"/>
            </a:stretch>
          </a:blipFill>
        </p:spPr>
      </p:sp>
      <p:sp>
        <p:nvSpPr>
          <p:cNvPr name="Freeform 5" id="5"/>
          <p:cNvSpPr/>
          <p:nvPr/>
        </p:nvSpPr>
        <p:spPr>
          <a:xfrm flipH="false" flipV="false" rot="0">
            <a:off x="-3491523" y="7639344"/>
            <a:ext cx="6716487" cy="6708091"/>
          </a:xfrm>
          <a:custGeom>
            <a:avLst/>
            <a:gdLst/>
            <a:ahLst/>
            <a:cxnLst/>
            <a:rect r="r" b="b" t="t" l="l"/>
            <a:pathLst>
              <a:path h="6708091" w="6716487">
                <a:moveTo>
                  <a:pt x="0" y="0"/>
                </a:moveTo>
                <a:lnTo>
                  <a:pt x="6716487" y="0"/>
                </a:lnTo>
                <a:lnTo>
                  <a:pt x="6716487" y="6708091"/>
                </a:lnTo>
                <a:lnTo>
                  <a:pt x="0" y="6708091"/>
                </a:lnTo>
                <a:lnTo>
                  <a:pt x="0" y="0"/>
                </a:lnTo>
                <a:close/>
              </a:path>
            </a:pathLst>
          </a:custGeom>
          <a:blipFill>
            <a:blip r:embed="rId7"/>
            <a:stretch>
              <a:fillRect l="0" t="0" r="0" b="0"/>
            </a:stretch>
          </a:blipFill>
        </p:spPr>
      </p:sp>
      <p:sp>
        <p:nvSpPr>
          <p:cNvPr name="Freeform 6" id="6"/>
          <p:cNvSpPr/>
          <p:nvPr/>
        </p:nvSpPr>
        <p:spPr>
          <a:xfrm flipH="false" flipV="false" rot="0">
            <a:off x="0" y="0"/>
            <a:ext cx="7878299" cy="3942720"/>
          </a:xfrm>
          <a:custGeom>
            <a:avLst/>
            <a:gdLst/>
            <a:ahLst/>
            <a:cxnLst/>
            <a:rect r="r" b="b" t="t" l="l"/>
            <a:pathLst>
              <a:path h="3942720" w="7878299">
                <a:moveTo>
                  <a:pt x="0" y="0"/>
                </a:moveTo>
                <a:lnTo>
                  <a:pt x="7878299" y="0"/>
                </a:lnTo>
                <a:lnTo>
                  <a:pt x="7878299" y="3942720"/>
                </a:lnTo>
                <a:lnTo>
                  <a:pt x="0" y="3942720"/>
                </a:lnTo>
                <a:lnTo>
                  <a:pt x="0" y="0"/>
                </a:lnTo>
                <a:close/>
              </a:path>
            </a:pathLst>
          </a:custGeom>
          <a:blipFill>
            <a:blip r:embed="rId8"/>
            <a:stretch>
              <a:fillRect l="-1557" t="0" r="-1557" b="0"/>
            </a:stretch>
          </a:blipFill>
        </p:spPr>
      </p:sp>
      <p:sp>
        <p:nvSpPr>
          <p:cNvPr name="TextBox 7" id="7"/>
          <p:cNvSpPr txBox="true"/>
          <p:nvPr/>
        </p:nvSpPr>
        <p:spPr>
          <a:xfrm rot="0">
            <a:off x="1979403" y="7591719"/>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Product 1</a:t>
            </a:r>
          </a:p>
        </p:txBody>
      </p:sp>
      <p:sp>
        <p:nvSpPr>
          <p:cNvPr name="TextBox 8" id="8"/>
          <p:cNvSpPr txBox="true"/>
          <p:nvPr/>
        </p:nvSpPr>
        <p:spPr>
          <a:xfrm rot="0">
            <a:off x="7717143" y="4204675"/>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Product 2</a:t>
            </a:r>
          </a:p>
        </p:txBody>
      </p:sp>
      <p:sp>
        <p:nvSpPr>
          <p:cNvPr name="TextBox 9" id="9"/>
          <p:cNvSpPr txBox="true"/>
          <p:nvPr/>
        </p:nvSpPr>
        <p:spPr>
          <a:xfrm rot="0">
            <a:off x="618023" y="4195150"/>
            <a:ext cx="16553131" cy="4128995"/>
          </a:xfrm>
          <a:prstGeom prst="rect">
            <a:avLst/>
          </a:prstGeom>
        </p:spPr>
        <p:txBody>
          <a:bodyPr anchor="t" rtlCol="false" tIns="0" lIns="0" bIns="0" rIns="0">
            <a:spAutoFit/>
          </a:bodyPr>
          <a:lstStyle/>
          <a:p>
            <a:pPr marL="511144" indent="-255572" lvl="1">
              <a:lnSpc>
                <a:spcPts val="3314"/>
              </a:lnSpc>
              <a:buFont typeface="Arial"/>
              <a:buChar char="•"/>
            </a:pPr>
            <a:r>
              <a:rPr lang="en-US" sz="2367">
                <a:solidFill>
                  <a:srgbClr val="FFFFFF"/>
                </a:solidFill>
                <a:latin typeface="Montserrat Medium"/>
              </a:rPr>
              <a:t>If,elif, else:  sono comandi utilizzati per eseguire blocchi di codice in base a determinate condizioni specificate nel codice. If esegue un blocco di codice valutato come vero (true), se invece è falsa il blocco verrà saltato. Elif (oppure else if) è come una sorta di prolungamento di if, dove nel caso in cui if venga saltato perché considerato falso si potrebbe verificare un’altra condizione come vera, quindi eseguibile, permettendoci di inserire un maggior numero di condizioni. Else è il blocco di codice che viene eseguito solo nell’eventualità che nessun if o elif venga considerato vero. Nel nostro caso se (if) viene verificato se il codice mandato è pari a ‘1’ (utf-8 è il modulo che lo controlla) e, nel caso sia vera, viene inviato un messaggio contenente nome della piattaforme e numero della macchina. In alternativa (elif), se il valore è pari a 2,  viene ricevuto un dato dalla connessione con dimensione pari o inferiore a 1024 byte.</a:t>
            </a:r>
          </a:p>
          <a:p>
            <a:pPr>
              <a:lnSpc>
                <a:spcPts val="3314"/>
              </a:lnSpc>
              <a:spcBef>
                <a:spcPct val="0"/>
              </a:spcBef>
            </a:pPr>
          </a:p>
        </p:txBody>
      </p:sp>
      <p:grpSp>
        <p:nvGrpSpPr>
          <p:cNvPr name="Group 10" id="10"/>
          <p:cNvGrpSpPr/>
          <p:nvPr/>
        </p:nvGrpSpPr>
        <p:grpSpPr>
          <a:xfrm rot="0">
            <a:off x="5849303" y="8064818"/>
            <a:ext cx="10221278" cy="1790700"/>
            <a:chOff x="0" y="0"/>
            <a:chExt cx="13628370" cy="2387600"/>
          </a:xfrm>
        </p:grpSpPr>
        <p:sp>
          <p:nvSpPr>
            <p:cNvPr name="Freeform 11" id="11"/>
            <p:cNvSpPr/>
            <p:nvPr/>
          </p:nvSpPr>
          <p:spPr>
            <a:xfrm flipH="false" flipV="false" rot="0">
              <a:off x="49530" y="43180"/>
              <a:ext cx="13530581" cy="2310130"/>
            </a:xfrm>
            <a:custGeom>
              <a:avLst/>
              <a:gdLst/>
              <a:ahLst/>
              <a:cxnLst/>
              <a:rect r="r" b="b" t="t" l="l"/>
              <a:pathLst>
                <a:path h="2310130" w="13530581">
                  <a:moveTo>
                    <a:pt x="1699260" y="132080"/>
                  </a:moveTo>
                  <a:cubicBezTo>
                    <a:pt x="1691640" y="316230"/>
                    <a:pt x="1673860" y="433070"/>
                    <a:pt x="1640840" y="528320"/>
                  </a:cubicBezTo>
                  <a:cubicBezTo>
                    <a:pt x="1605280" y="632460"/>
                    <a:pt x="1540510" y="756920"/>
                    <a:pt x="1484630" y="839470"/>
                  </a:cubicBezTo>
                  <a:cubicBezTo>
                    <a:pt x="1442720" y="902970"/>
                    <a:pt x="1398270" y="944880"/>
                    <a:pt x="1352550" y="991870"/>
                  </a:cubicBezTo>
                  <a:cubicBezTo>
                    <a:pt x="1309370" y="1037590"/>
                    <a:pt x="1272540" y="1073150"/>
                    <a:pt x="1217930" y="1117600"/>
                  </a:cubicBezTo>
                  <a:cubicBezTo>
                    <a:pt x="1143000" y="1177290"/>
                    <a:pt x="1017270" y="1262380"/>
                    <a:pt x="938530" y="1310640"/>
                  </a:cubicBezTo>
                  <a:cubicBezTo>
                    <a:pt x="883920" y="1343660"/>
                    <a:pt x="853440" y="1363980"/>
                    <a:pt x="795020" y="1385570"/>
                  </a:cubicBezTo>
                  <a:cubicBezTo>
                    <a:pt x="712470" y="1416050"/>
                    <a:pt x="568960" y="1443990"/>
                    <a:pt x="485140" y="1454150"/>
                  </a:cubicBezTo>
                  <a:cubicBezTo>
                    <a:pt x="429260" y="1460500"/>
                    <a:pt x="389890" y="1460500"/>
                    <a:pt x="342900" y="1455420"/>
                  </a:cubicBezTo>
                  <a:cubicBezTo>
                    <a:pt x="294640" y="1450340"/>
                    <a:pt x="240030" y="1443990"/>
                    <a:pt x="196850" y="1422400"/>
                  </a:cubicBezTo>
                  <a:cubicBezTo>
                    <a:pt x="153670" y="1400810"/>
                    <a:pt x="113030" y="1362710"/>
                    <a:pt x="82550" y="1324610"/>
                  </a:cubicBezTo>
                  <a:cubicBezTo>
                    <a:pt x="53340" y="1287780"/>
                    <a:pt x="29210" y="1244600"/>
                    <a:pt x="15240" y="1198880"/>
                  </a:cubicBezTo>
                  <a:cubicBezTo>
                    <a:pt x="1270" y="1151890"/>
                    <a:pt x="0" y="1097280"/>
                    <a:pt x="1270" y="1046480"/>
                  </a:cubicBezTo>
                  <a:cubicBezTo>
                    <a:pt x="2540" y="995680"/>
                    <a:pt x="2540" y="939800"/>
                    <a:pt x="22860" y="892810"/>
                  </a:cubicBezTo>
                  <a:cubicBezTo>
                    <a:pt x="43180" y="844550"/>
                    <a:pt x="87630" y="801370"/>
                    <a:pt x="127000" y="763270"/>
                  </a:cubicBezTo>
                  <a:cubicBezTo>
                    <a:pt x="166370" y="725170"/>
                    <a:pt x="200660" y="693420"/>
                    <a:pt x="256540" y="664210"/>
                  </a:cubicBezTo>
                  <a:cubicBezTo>
                    <a:pt x="335280" y="623570"/>
                    <a:pt x="483870" y="580390"/>
                    <a:pt x="567690" y="567690"/>
                  </a:cubicBezTo>
                  <a:cubicBezTo>
                    <a:pt x="623570" y="558800"/>
                    <a:pt x="661670" y="561340"/>
                    <a:pt x="708660" y="566420"/>
                  </a:cubicBezTo>
                  <a:cubicBezTo>
                    <a:pt x="756920" y="571500"/>
                    <a:pt x="807720" y="584200"/>
                    <a:pt x="854710" y="599440"/>
                  </a:cubicBezTo>
                  <a:cubicBezTo>
                    <a:pt x="902970" y="614680"/>
                    <a:pt x="947420" y="632460"/>
                    <a:pt x="994410" y="655320"/>
                  </a:cubicBezTo>
                  <a:cubicBezTo>
                    <a:pt x="1045210" y="679450"/>
                    <a:pt x="1098550" y="711200"/>
                    <a:pt x="1146810" y="744220"/>
                  </a:cubicBezTo>
                  <a:cubicBezTo>
                    <a:pt x="1193800" y="775970"/>
                    <a:pt x="1238250" y="812800"/>
                    <a:pt x="1280160" y="849630"/>
                  </a:cubicBezTo>
                  <a:cubicBezTo>
                    <a:pt x="1320800" y="886460"/>
                    <a:pt x="1357630" y="924560"/>
                    <a:pt x="1393190" y="965200"/>
                  </a:cubicBezTo>
                  <a:cubicBezTo>
                    <a:pt x="1428750" y="1005840"/>
                    <a:pt x="1465580" y="1040130"/>
                    <a:pt x="1494790" y="1093470"/>
                  </a:cubicBezTo>
                  <a:cubicBezTo>
                    <a:pt x="1534160" y="1165860"/>
                    <a:pt x="1553210" y="1291590"/>
                    <a:pt x="1588770" y="1369060"/>
                  </a:cubicBezTo>
                  <a:cubicBezTo>
                    <a:pt x="1616710" y="1430020"/>
                    <a:pt x="1639570" y="1471930"/>
                    <a:pt x="1682750" y="1524000"/>
                  </a:cubicBezTo>
                  <a:cubicBezTo>
                    <a:pt x="1741170" y="1592580"/>
                    <a:pt x="1837690" y="1672590"/>
                    <a:pt x="1922780" y="1733550"/>
                  </a:cubicBezTo>
                  <a:cubicBezTo>
                    <a:pt x="2005330" y="1793240"/>
                    <a:pt x="2081530" y="1845310"/>
                    <a:pt x="2183130" y="1887220"/>
                  </a:cubicBezTo>
                  <a:cubicBezTo>
                    <a:pt x="2308860" y="1939290"/>
                    <a:pt x="2517140" y="1983740"/>
                    <a:pt x="2631440" y="1997710"/>
                  </a:cubicBezTo>
                  <a:cubicBezTo>
                    <a:pt x="2700020" y="2006600"/>
                    <a:pt x="2745740" y="1993900"/>
                    <a:pt x="2799080" y="1998980"/>
                  </a:cubicBezTo>
                  <a:cubicBezTo>
                    <a:pt x="2848610" y="2004060"/>
                    <a:pt x="2872740" y="2018030"/>
                    <a:pt x="2938780" y="2024380"/>
                  </a:cubicBezTo>
                  <a:cubicBezTo>
                    <a:pt x="3098800" y="2039620"/>
                    <a:pt x="3550920" y="2042160"/>
                    <a:pt x="3765550" y="2026920"/>
                  </a:cubicBezTo>
                  <a:cubicBezTo>
                    <a:pt x="3903980" y="2016760"/>
                    <a:pt x="3963670" y="1995170"/>
                    <a:pt x="4103370" y="1978660"/>
                  </a:cubicBezTo>
                  <a:cubicBezTo>
                    <a:pt x="4329430" y="1951990"/>
                    <a:pt x="4808220" y="1922780"/>
                    <a:pt x="4997450" y="1892300"/>
                  </a:cubicBezTo>
                  <a:cubicBezTo>
                    <a:pt x="5086350" y="1878330"/>
                    <a:pt x="5133340" y="1858010"/>
                    <a:pt x="5193030" y="1849120"/>
                  </a:cubicBezTo>
                  <a:cubicBezTo>
                    <a:pt x="5243830" y="1841500"/>
                    <a:pt x="5270500" y="1846580"/>
                    <a:pt x="5335270" y="1838960"/>
                  </a:cubicBezTo>
                  <a:cubicBezTo>
                    <a:pt x="5478780" y="1821180"/>
                    <a:pt x="5828030" y="1760220"/>
                    <a:pt x="6018530" y="1719580"/>
                  </a:cubicBezTo>
                  <a:cubicBezTo>
                    <a:pt x="6156960" y="1690370"/>
                    <a:pt x="6280150" y="1662430"/>
                    <a:pt x="6374130" y="1628140"/>
                  </a:cubicBezTo>
                  <a:cubicBezTo>
                    <a:pt x="6438900" y="1604010"/>
                    <a:pt x="6471920" y="1592580"/>
                    <a:pt x="6532880" y="1551940"/>
                  </a:cubicBezTo>
                  <a:cubicBezTo>
                    <a:pt x="6637020" y="1483360"/>
                    <a:pt x="6794500" y="1306830"/>
                    <a:pt x="6915150" y="1216660"/>
                  </a:cubicBezTo>
                  <a:cubicBezTo>
                    <a:pt x="7012940" y="1143000"/>
                    <a:pt x="7115810" y="1080770"/>
                    <a:pt x="7195820" y="1037590"/>
                  </a:cubicBezTo>
                  <a:cubicBezTo>
                    <a:pt x="7251700" y="1007110"/>
                    <a:pt x="7283450" y="994410"/>
                    <a:pt x="7344410" y="970280"/>
                  </a:cubicBezTo>
                  <a:cubicBezTo>
                    <a:pt x="7435850" y="933450"/>
                    <a:pt x="7561580" y="886460"/>
                    <a:pt x="7691120" y="847090"/>
                  </a:cubicBezTo>
                  <a:cubicBezTo>
                    <a:pt x="7851140" y="798830"/>
                    <a:pt x="8108950" y="728980"/>
                    <a:pt x="8235950" y="709930"/>
                  </a:cubicBezTo>
                  <a:cubicBezTo>
                    <a:pt x="8301990" y="699770"/>
                    <a:pt x="8335010" y="709930"/>
                    <a:pt x="8389620" y="702310"/>
                  </a:cubicBezTo>
                  <a:cubicBezTo>
                    <a:pt x="8451850" y="693420"/>
                    <a:pt x="8522970" y="664210"/>
                    <a:pt x="8590280" y="655320"/>
                  </a:cubicBezTo>
                  <a:cubicBezTo>
                    <a:pt x="8655050" y="646430"/>
                    <a:pt x="8698230" y="650240"/>
                    <a:pt x="8784590" y="648970"/>
                  </a:cubicBezTo>
                  <a:cubicBezTo>
                    <a:pt x="8957310" y="646430"/>
                    <a:pt x="9363710" y="638810"/>
                    <a:pt x="9560560" y="647700"/>
                  </a:cubicBezTo>
                  <a:cubicBezTo>
                    <a:pt x="9682480" y="652780"/>
                    <a:pt x="9766300" y="660400"/>
                    <a:pt x="9855200" y="674370"/>
                  </a:cubicBezTo>
                  <a:cubicBezTo>
                    <a:pt x="9928860" y="687070"/>
                    <a:pt x="9966960" y="698500"/>
                    <a:pt x="10055860" y="722630"/>
                  </a:cubicBezTo>
                  <a:cubicBezTo>
                    <a:pt x="10237470" y="770890"/>
                    <a:pt x="10595610" y="869950"/>
                    <a:pt x="10876280" y="965200"/>
                  </a:cubicBezTo>
                  <a:cubicBezTo>
                    <a:pt x="11182350" y="1068070"/>
                    <a:pt x="11550650" y="1228090"/>
                    <a:pt x="11821160" y="1325880"/>
                  </a:cubicBezTo>
                  <a:cubicBezTo>
                    <a:pt x="12020550" y="1398270"/>
                    <a:pt x="12172950" y="1456690"/>
                    <a:pt x="12346940" y="1504950"/>
                  </a:cubicBezTo>
                  <a:cubicBezTo>
                    <a:pt x="12513310" y="1550670"/>
                    <a:pt x="12694920" y="1591310"/>
                    <a:pt x="12840970" y="1609090"/>
                  </a:cubicBezTo>
                  <a:cubicBezTo>
                    <a:pt x="12955270" y="1623060"/>
                    <a:pt x="13046709" y="1611630"/>
                    <a:pt x="13148309" y="1620520"/>
                  </a:cubicBezTo>
                  <a:cubicBezTo>
                    <a:pt x="13249909" y="1629410"/>
                    <a:pt x="13388340" y="1630680"/>
                    <a:pt x="13449300" y="1658620"/>
                  </a:cubicBezTo>
                  <a:cubicBezTo>
                    <a:pt x="13481050" y="1673860"/>
                    <a:pt x="13498831" y="1692910"/>
                    <a:pt x="13511531" y="1715770"/>
                  </a:cubicBezTo>
                  <a:cubicBezTo>
                    <a:pt x="13524231" y="1739900"/>
                    <a:pt x="13530581" y="1772920"/>
                    <a:pt x="13526770" y="1799590"/>
                  </a:cubicBezTo>
                  <a:cubicBezTo>
                    <a:pt x="13522959" y="1826260"/>
                    <a:pt x="13506450" y="1856740"/>
                    <a:pt x="13487400" y="1875790"/>
                  </a:cubicBezTo>
                  <a:cubicBezTo>
                    <a:pt x="13468350" y="1894840"/>
                    <a:pt x="13437870" y="1908810"/>
                    <a:pt x="13411200" y="1912620"/>
                  </a:cubicBezTo>
                  <a:cubicBezTo>
                    <a:pt x="13384531" y="1916430"/>
                    <a:pt x="13347700" y="1906270"/>
                    <a:pt x="13327381" y="1896110"/>
                  </a:cubicBezTo>
                  <a:cubicBezTo>
                    <a:pt x="13312140" y="1888490"/>
                    <a:pt x="13304520" y="1880870"/>
                    <a:pt x="13294359" y="1868170"/>
                  </a:cubicBezTo>
                  <a:cubicBezTo>
                    <a:pt x="13280390" y="1849120"/>
                    <a:pt x="13265150" y="1812290"/>
                    <a:pt x="13261340" y="1789430"/>
                  </a:cubicBezTo>
                  <a:cubicBezTo>
                    <a:pt x="13258800" y="1772920"/>
                    <a:pt x="13260070" y="1761490"/>
                    <a:pt x="13265150" y="1746250"/>
                  </a:cubicBezTo>
                  <a:cubicBezTo>
                    <a:pt x="13272770" y="1724660"/>
                    <a:pt x="13290550" y="1691640"/>
                    <a:pt x="13312140" y="1675130"/>
                  </a:cubicBezTo>
                  <a:cubicBezTo>
                    <a:pt x="13333731" y="1658620"/>
                    <a:pt x="13365481" y="1647190"/>
                    <a:pt x="13392150" y="1647190"/>
                  </a:cubicBezTo>
                  <a:cubicBezTo>
                    <a:pt x="13418820" y="1647190"/>
                    <a:pt x="13451840" y="1657350"/>
                    <a:pt x="13473431" y="1672590"/>
                  </a:cubicBezTo>
                  <a:cubicBezTo>
                    <a:pt x="13495020" y="1689100"/>
                    <a:pt x="13514070" y="1720850"/>
                    <a:pt x="13522959" y="1742440"/>
                  </a:cubicBezTo>
                  <a:cubicBezTo>
                    <a:pt x="13529309" y="1757680"/>
                    <a:pt x="13530581" y="1769110"/>
                    <a:pt x="13528040" y="1785620"/>
                  </a:cubicBezTo>
                  <a:cubicBezTo>
                    <a:pt x="13525500" y="1808480"/>
                    <a:pt x="13515340" y="1845310"/>
                    <a:pt x="13497559" y="1865630"/>
                  </a:cubicBezTo>
                  <a:cubicBezTo>
                    <a:pt x="13481050" y="1885950"/>
                    <a:pt x="13463270" y="1901190"/>
                    <a:pt x="13425170" y="1910080"/>
                  </a:cubicBezTo>
                  <a:cubicBezTo>
                    <a:pt x="13317220" y="1936750"/>
                    <a:pt x="12903200" y="1887220"/>
                    <a:pt x="12767310" y="1864360"/>
                  </a:cubicBezTo>
                  <a:cubicBezTo>
                    <a:pt x="12703810" y="1854200"/>
                    <a:pt x="12682220" y="1837690"/>
                    <a:pt x="12631420" y="1827530"/>
                  </a:cubicBezTo>
                  <a:cubicBezTo>
                    <a:pt x="12567920" y="1814830"/>
                    <a:pt x="12491720" y="1812290"/>
                    <a:pt x="12414250" y="1797050"/>
                  </a:cubicBezTo>
                  <a:cubicBezTo>
                    <a:pt x="12322810" y="1779270"/>
                    <a:pt x="12251690" y="1764030"/>
                    <a:pt x="12119610" y="1722120"/>
                  </a:cubicBezTo>
                  <a:cubicBezTo>
                    <a:pt x="11831320" y="1630680"/>
                    <a:pt x="11178540" y="1347470"/>
                    <a:pt x="10769600" y="1210310"/>
                  </a:cubicBezTo>
                  <a:cubicBezTo>
                    <a:pt x="10435590" y="1098550"/>
                    <a:pt x="10071100" y="982980"/>
                    <a:pt x="9848850" y="941070"/>
                  </a:cubicBezTo>
                  <a:cubicBezTo>
                    <a:pt x="9726930" y="918210"/>
                    <a:pt x="9682480" y="919480"/>
                    <a:pt x="9559290" y="914400"/>
                  </a:cubicBezTo>
                  <a:cubicBezTo>
                    <a:pt x="9344660" y="904240"/>
                    <a:pt x="8882380" y="896620"/>
                    <a:pt x="8671560" y="916940"/>
                  </a:cubicBezTo>
                  <a:cubicBezTo>
                    <a:pt x="8553450" y="928370"/>
                    <a:pt x="8473440" y="960120"/>
                    <a:pt x="8395970" y="969010"/>
                  </a:cubicBezTo>
                  <a:cubicBezTo>
                    <a:pt x="8338820" y="975360"/>
                    <a:pt x="8298180" y="966470"/>
                    <a:pt x="8247380" y="975360"/>
                  </a:cubicBezTo>
                  <a:cubicBezTo>
                    <a:pt x="8191500" y="985520"/>
                    <a:pt x="8134350" y="1016000"/>
                    <a:pt x="8075930" y="1029970"/>
                  </a:cubicBezTo>
                  <a:cubicBezTo>
                    <a:pt x="8016240" y="1043940"/>
                    <a:pt x="7954010" y="1045210"/>
                    <a:pt x="7894320" y="1057910"/>
                  </a:cubicBezTo>
                  <a:cubicBezTo>
                    <a:pt x="7833360" y="1071880"/>
                    <a:pt x="7780020" y="1087120"/>
                    <a:pt x="7715250" y="1109980"/>
                  </a:cubicBezTo>
                  <a:cubicBezTo>
                    <a:pt x="7633970" y="1137920"/>
                    <a:pt x="7531100" y="1177290"/>
                    <a:pt x="7443470" y="1216660"/>
                  </a:cubicBezTo>
                  <a:cubicBezTo>
                    <a:pt x="7357110" y="1254760"/>
                    <a:pt x="7287260" y="1281430"/>
                    <a:pt x="7193280" y="1343660"/>
                  </a:cubicBezTo>
                  <a:cubicBezTo>
                    <a:pt x="7047230" y="1438910"/>
                    <a:pt x="6823710" y="1677670"/>
                    <a:pt x="6673850" y="1770380"/>
                  </a:cubicBezTo>
                  <a:cubicBezTo>
                    <a:pt x="6574790" y="1831340"/>
                    <a:pt x="6501130" y="1852930"/>
                    <a:pt x="6407150" y="1887220"/>
                  </a:cubicBezTo>
                  <a:cubicBezTo>
                    <a:pt x="6305550" y="1924050"/>
                    <a:pt x="6207760" y="1949450"/>
                    <a:pt x="6083300" y="1978660"/>
                  </a:cubicBezTo>
                  <a:cubicBezTo>
                    <a:pt x="5920740" y="2016760"/>
                    <a:pt x="5674360" y="2061210"/>
                    <a:pt x="5511800" y="2085340"/>
                  </a:cubicBezTo>
                  <a:cubicBezTo>
                    <a:pt x="5391150" y="2103120"/>
                    <a:pt x="5287010" y="2105660"/>
                    <a:pt x="5194300" y="2119630"/>
                  </a:cubicBezTo>
                  <a:cubicBezTo>
                    <a:pt x="5121910" y="2131060"/>
                    <a:pt x="5063490" y="2151380"/>
                    <a:pt x="5001260" y="2159000"/>
                  </a:cubicBezTo>
                  <a:cubicBezTo>
                    <a:pt x="4944110" y="2165350"/>
                    <a:pt x="4913630" y="2157730"/>
                    <a:pt x="4833620" y="2164080"/>
                  </a:cubicBezTo>
                  <a:cubicBezTo>
                    <a:pt x="4631690" y="2179320"/>
                    <a:pt x="4094480" y="2274570"/>
                    <a:pt x="3765550" y="2293620"/>
                  </a:cubicBezTo>
                  <a:cubicBezTo>
                    <a:pt x="3484880" y="2310130"/>
                    <a:pt x="3133090" y="2306320"/>
                    <a:pt x="2980690" y="2291080"/>
                  </a:cubicBezTo>
                  <a:cubicBezTo>
                    <a:pt x="2917190" y="2284730"/>
                    <a:pt x="2900680" y="2272030"/>
                    <a:pt x="2847340" y="2265680"/>
                  </a:cubicBezTo>
                  <a:cubicBezTo>
                    <a:pt x="2769870" y="2256790"/>
                    <a:pt x="2660650" y="2272030"/>
                    <a:pt x="2561590" y="2258060"/>
                  </a:cubicBezTo>
                  <a:cubicBezTo>
                    <a:pt x="2452370" y="2242820"/>
                    <a:pt x="2330450" y="2205990"/>
                    <a:pt x="2222500" y="2169160"/>
                  </a:cubicBezTo>
                  <a:cubicBezTo>
                    <a:pt x="2119630" y="2133600"/>
                    <a:pt x="2028190" y="2099310"/>
                    <a:pt x="1926590" y="2039620"/>
                  </a:cubicBezTo>
                  <a:cubicBezTo>
                    <a:pt x="1800860" y="1967230"/>
                    <a:pt x="1615440" y="1826260"/>
                    <a:pt x="1535430" y="1747520"/>
                  </a:cubicBezTo>
                  <a:cubicBezTo>
                    <a:pt x="1493520" y="1705610"/>
                    <a:pt x="1478280" y="1680210"/>
                    <a:pt x="1451610" y="1639570"/>
                  </a:cubicBezTo>
                  <a:cubicBezTo>
                    <a:pt x="1419860" y="1591310"/>
                    <a:pt x="1383030" y="1534160"/>
                    <a:pt x="1358900" y="1477010"/>
                  </a:cubicBezTo>
                  <a:cubicBezTo>
                    <a:pt x="1334770" y="1421130"/>
                    <a:pt x="1329690" y="1358900"/>
                    <a:pt x="1305560" y="1301750"/>
                  </a:cubicBezTo>
                  <a:cubicBezTo>
                    <a:pt x="1280160" y="1240790"/>
                    <a:pt x="1247140" y="1170940"/>
                    <a:pt x="1210310" y="1121410"/>
                  </a:cubicBezTo>
                  <a:cubicBezTo>
                    <a:pt x="1179830" y="1080770"/>
                    <a:pt x="1145540" y="1052830"/>
                    <a:pt x="1108710" y="1022350"/>
                  </a:cubicBezTo>
                  <a:cubicBezTo>
                    <a:pt x="1070610" y="990600"/>
                    <a:pt x="1028700" y="960120"/>
                    <a:pt x="984250" y="935990"/>
                  </a:cubicBezTo>
                  <a:cubicBezTo>
                    <a:pt x="938530" y="910590"/>
                    <a:pt x="887730" y="892810"/>
                    <a:pt x="834390" y="876300"/>
                  </a:cubicBezTo>
                  <a:cubicBezTo>
                    <a:pt x="778510" y="858520"/>
                    <a:pt x="712470" y="835660"/>
                    <a:pt x="655320" y="833120"/>
                  </a:cubicBezTo>
                  <a:cubicBezTo>
                    <a:pt x="604520" y="830580"/>
                    <a:pt x="561340" y="839470"/>
                    <a:pt x="511810" y="852170"/>
                  </a:cubicBezTo>
                  <a:cubicBezTo>
                    <a:pt x="455930" y="867410"/>
                    <a:pt x="383540" y="887730"/>
                    <a:pt x="341630" y="923290"/>
                  </a:cubicBezTo>
                  <a:cubicBezTo>
                    <a:pt x="306070" y="953770"/>
                    <a:pt x="275590" y="999490"/>
                    <a:pt x="267970" y="1042670"/>
                  </a:cubicBezTo>
                  <a:cubicBezTo>
                    <a:pt x="260350" y="1088390"/>
                    <a:pt x="267970" y="1167130"/>
                    <a:pt x="298450" y="1191260"/>
                  </a:cubicBezTo>
                  <a:cubicBezTo>
                    <a:pt x="328930" y="1215390"/>
                    <a:pt x="389890" y="1195070"/>
                    <a:pt x="448310" y="1187450"/>
                  </a:cubicBezTo>
                  <a:cubicBezTo>
                    <a:pt x="533400" y="1176020"/>
                    <a:pt x="662940" y="1154430"/>
                    <a:pt x="758190" y="1113790"/>
                  </a:cubicBezTo>
                  <a:cubicBezTo>
                    <a:pt x="850900" y="1074420"/>
                    <a:pt x="932180" y="1014730"/>
                    <a:pt x="1012190" y="949960"/>
                  </a:cubicBezTo>
                  <a:cubicBezTo>
                    <a:pt x="1097280" y="881380"/>
                    <a:pt x="1189990" y="784860"/>
                    <a:pt x="1250950" y="711200"/>
                  </a:cubicBezTo>
                  <a:cubicBezTo>
                    <a:pt x="1296670" y="656590"/>
                    <a:pt x="1328420" y="609600"/>
                    <a:pt x="1355090" y="556260"/>
                  </a:cubicBezTo>
                  <a:cubicBezTo>
                    <a:pt x="1379220" y="506730"/>
                    <a:pt x="1394460" y="454660"/>
                    <a:pt x="1407160" y="402590"/>
                  </a:cubicBezTo>
                  <a:cubicBezTo>
                    <a:pt x="1419860" y="349250"/>
                    <a:pt x="1427480" y="292100"/>
                    <a:pt x="1432560" y="240030"/>
                  </a:cubicBezTo>
                  <a:cubicBezTo>
                    <a:pt x="1436370" y="191770"/>
                    <a:pt x="1427480" y="135890"/>
                    <a:pt x="1436370" y="100330"/>
                  </a:cubicBezTo>
                  <a:cubicBezTo>
                    <a:pt x="1442720" y="76200"/>
                    <a:pt x="1452880" y="59690"/>
                    <a:pt x="1466850" y="44450"/>
                  </a:cubicBezTo>
                  <a:cubicBezTo>
                    <a:pt x="1480820" y="29210"/>
                    <a:pt x="1497330" y="13970"/>
                    <a:pt x="1518920" y="7620"/>
                  </a:cubicBezTo>
                  <a:cubicBezTo>
                    <a:pt x="1544320" y="0"/>
                    <a:pt x="1588770" y="0"/>
                    <a:pt x="1614170" y="7620"/>
                  </a:cubicBezTo>
                  <a:cubicBezTo>
                    <a:pt x="1635760" y="13970"/>
                    <a:pt x="1652270" y="26670"/>
                    <a:pt x="1666240" y="44450"/>
                  </a:cubicBezTo>
                  <a:cubicBezTo>
                    <a:pt x="1682750" y="66040"/>
                    <a:pt x="1699260" y="132080"/>
                    <a:pt x="1699260" y="132080"/>
                  </a:cubicBezTo>
                </a:path>
              </a:pathLst>
            </a:custGeom>
            <a:solidFill>
              <a:srgbClr val="794CEC"/>
            </a:solidFill>
            <a:ln cap="sq">
              <a:noFill/>
              <a:prstDash val="solid"/>
              <a:miter/>
            </a:ln>
          </p:spPr>
        </p:sp>
      </p:grpSp>
      <p:grpSp>
        <p:nvGrpSpPr>
          <p:cNvPr name="Group 12" id="12"/>
          <p:cNvGrpSpPr/>
          <p:nvPr/>
        </p:nvGrpSpPr>
        <p:grpSpPr>
          <a:xfrm rot="5400000">
            <a:off x="15444888" y="8382618"/>
            <a:ext cx="2031341" cy="1777423"/>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94CEC"/>
            </a:solidFill>
          </p:spPr>
        </p:sp>
        <p:sp>
          <p:nvSpPr>
            <p:cNvPr name="TextBox 14" id="14"/>
            <p:cNvSpPr txBox="true"/>
            <p:nvPr/>
          </p:nvSpPr>
          <p:spPr>
            <a:xfrm>
              <a:off x="127000" y="282575"/>
              <a:ext cx="558800" cy="377825"/>
            </a:xfrm>
            <a:prstGeom prst="rect">
              <a:avLst/>
            </a:prstGeom>
          </p:spPr>
          <p:txBody>
            <a:bodyPr anchor="ctr" rtlCol="false" tIns="50800" lIns="50800" bIns="50800" rIns="50800"/>
            <a:lstStyle/>
            <a:p>
              <a:pPr algn="ctr">
                <a:lnSpc>
                  <a:spcPts val="3438"/>
                </a:lnSpc>
              </a:pPr>
            </a:p>
          </p:txBody>
        </p:sp>
      </p:grpSp>
      <p:sp>
        <p:nvSpPr>
          <p:cNvPr name="TextBox 15" id="15"/>
          <p:cNvSpPr txBox="true"/>
          <p:nvPr/>
        </p:nvSpPr>
        <p:spPr>
          <a:xfrm rot="0">
            <a:off x="12536837" y="3366400"/>
            <a:ext cx="2853714" cy="413870"/>
          </a:xfrm>
          <a:prstGeom prst="rect">
            <a:avLst/>
          </a:prstGeom>
        </p:spPr>
        <p:txBody>
          <a:bodyPr anchor="t" rtlCol="false" tIns="0" lIns="0" bIns="0" rIns="0">
            <a:spAutoFit/>
          </a:bodyPr>
          <a:lstStyle/>
          <a:p>
            <a:pPr algn="ctr">
              <a:lnSpc>
                <a:spcPts val="3438"/>
              </a:lnSpc>
              <a:spcBef>
                <a:spcPct val="0"/>
              </a:spcBef>
            </a:pPr>
            <a:r>
              <a:rPr lang="en-US" sz="2455">
                <a:solidFill>
                  <a:srgbClr val="01204C"/>
                </a:solidFill>
                <a:latin typeface="Montserrat Medium"/>
              </a:rPr>
              <a:t>Product 3</a:t>
            </a:r>
          </a:p>
        </p:txBody>
      </p:sp>
      <p:sp>
        <p:nvSpPr>
          <p:cNvPr name="TextBox 16" id="16"/>
          <p:cNvSpPr txBox="true"/>
          <p:nvPr/>
        </p:nvSpPr>
        <p:spPr>
          <a:xfrm rot="0">
            <a:off x="12004329" y="8844430"/>
            <a:ext cx="1627227" cy="413870"/>
          </a:xfrm>
          <a:prstGeom prst="rect">
            <a:avLst/>
          </a:prstGeom>
        </p:spPr>
        <p:txBody>
          <a:bodyPr anchor="t" rtlCol="false" tIns="0" lIns="0" bIns="0" rIns="0">
            <a:spAutoFit/>
          </a:bodyPr>
          <a:lstStyle/>
          <a:p>
            <a:pPr algn="ctr">
              <a:lnSpc>
                <a:spcPts val="3438"/>
              </a:lnSpc>
              <a:spcBef>
                <a:spcPct val="0"/>
              </a:spcBef>
            </a:pPr>
            <a:r>
              <a:rPr lang="en-US" sz="2455">
                <a:solidFill>
                  <a:srgbClr val="794CEC"/>
                </a:solidFill>
                <a:latin typeface="Montserrat Medium"/>
              </a:rPr>
              <a:t>continua...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5902771" y="-4027363"/>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85229" y="4977131"/>
            <a:ext cx="11805542" cy="11805542"/>
          </a:xfrm>
          <a:custGeom>
            <a:avLst/>
            <a:gdLst/>
            <a:ahLst/>
            <a:cxnLst/>
            <a:rect r="r" b="b" t="t" l="l"/>
            <a:pathLst>
              <a:path h="11805542" w="11805542">
                <a:moveTo>
                  <a:pt x="0" y="0"/>
                </a:moveTo>
                <a:lnTo>
                  <a:pt x="11805542" y="0"/>
                </a:lnTo>
                <a:lnTo>
                  <a:pt x="11805542" y="11805542"/>
                </a:lnTo>
                <a:lnTo>
                  <a:pt x="0" y="118055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382568" y="7044777"/>
            <a:ext cx="8893252" cy="8315191"/>
          </a:xfrm>
          <a:custGeom>
            <a:avLst/>
            <a:gdLst/>
            <a:ahLst/>
            <a:cxnLst/>
            <a:rect r="r" b="b" t="t" l="l"/>
            <a:pathLst>
              <a:path h="8315191" w="8893252">
                <a:moveTo>
                  <a:pt x="0" y="0"/>
                </a:moveTo>
                <a:lnTo>
                  <a:pt x="8893252" y="0"/>
                </a:lnTo>
                <a:lnTo>
                  <a:pt x="8893252" y="8315190"/>
                </a:lnTo>
                <a:lnTo>
                  <a:pt x="0" y="8315190"/>
                </a:lnTo>
                <a:lnTo>
                  <a:pt x="0" y="0"/>
                </a:lnTo>
                <a:close/>
              </a:path>
            </a:pathLst>
          </a:custGeom>
          <a:blipFill>
            <a:blip r:embed="rId6"/>
            <a:stretch>
              <a:fillRect l="0" t="0" r="0" b="0"/>
            </a:stretch>
          </a:blipFill>
        </p:spPr>
      </p:sp>
      <p:sp>
        <p:nvSpPr>
          <p:cNvPr name="Freeform 5" id="5"/>
          <p:cNvSpPr/>
          <p:nvPr/>
        </p:nvSpPr>
        <p:spPr>
          <a:xfrm flipH="false" flipV="false" rot="1365435">
            <a:off x="-3359417" y="-1313619"/>
            <a:ext cx="6282382" cy="6378053"/>
          </a:xfrm>
          <a:custGeom>
            <a:avLst/>
            <a:gdLst/>
            <a:ahLst/>
            <a:cxnLst/>
            <a:rect r="r" b="b" t="t" l="l"/>
            <a:pathLst>
              <a:path h="6378053" w="6282382">
                <a:moveTo>
                  <a:pt x="0" y="0"/>
                </a:moveTo>
                <a:lnTo>
                  <a:pt x="6282382" y="0"/>
                </a:lnTo>
                <a:lnTo>
                  <a:pt x="6282382" y="6378054"/>
                </a:lnTo>
                <a:lnTo>
                  <a:pt x="0" y="6378054"/>
                </a:lnTo>
                <a:lnTo>
                  <a:pt x="0" y="0"/>
                </a:lnTo>
                <a:close/>
              </a:path>
            </a:pathLst>
          </a:custGeom>
          <a:blipFill>
            <a:blip r:embed="rId7"/>
            <a:stretch>
              <a:fillRect l="0" t="0" r="0" b="0"/>
            </a:stretch>
          </a:blipFill>
        </p:spPr>
      </p:sp>
      <p:sp>
        <p:nvSpPr>
          <p:cNvPr name="TextBox 6" id="6"/>
          <p:cNvSpPr txBox="true"/>
          <p:nvPr/>
        </p:nvSpPr>
        <p:spPr>
          <a:xfrm rot="0">
            <a:off x="3912034" y="334027"/>
            <a:ext cx="14078784" cy="5314191"/>
          </a:xfrm>
          <a:prstGeom prst="rect">
            <a:avLst/>
          </a:prstGeom>
        </p:spPr>
        <p:txBody>
          <a:bodyPr anchor="t" rtlCol="false" tIns="0" lIns="0" bIns="0" rIns="0">
            <a:spAutoFit/>
          </a:bodyPr>
          <a:lstStyle/>
          <a:p>
            <a:pPr marL="506826" indent="-253413" lvl="1">
              <a:lnSpc>
                <a:spcPts val="3286"/>
              </a:lnSpc>
              <a:buFont typeface="Arial"/>
              <a:buChar char="•"/>
            </a:pPr>
            <a:r>
              <a:rPr lang="en-US" sz="2347">
                <a:solidFill>
                  <a:srgbClr val="FFFFFF"/>
                </a:solidFill>
                <a:latin typeface="Montserrat Medium"/>
              </a:rPr>
              <a:t>try-except: si trovano indentati nel blocco di codice corrispondente a if. Inizia il blocco try e contiene il codice che potrebbe generare un'eccezione. Nel nostro caso, il codice all'interno del blocco try cerca di ottenere la lista dei file nella directory specificata da data.decode('utf-8').</a:t>
            </a:r>
          </a:p>
          <a:p>
            <a:pPr>
              <a:lnSpc>
                <a:spcPts val="3286"/>
              </a:lnSpc>
            </a:pPr>
            <a:r>
              <a:rPr lang="en-US" sz="2347">
                <a:solidFill>
                  <a:srgbClr val="FFFFFF"/>
                </a:solidFill>
                <a:latin typeface="Montserrat Medium"/>
              </a:rPr>
              <a:t> Se durante l'esecuzione del blocco try si verifica un'eccezione (ad esempio, se la directory specificata non esiste o se c'è un problema con l'operazione di lettura della lista dei file), il controllo passa al blocco except. In questo caso, il blocco except imposta tosend a "Wrong path", indicando che c'è stato un errore nella lettura della directory.</a:t>
            </a:r>
          </a:p>
          <a:p>
            <a:pPr>
              <a:lnSpc>
                <a:spcPts val="3286"/>
              </a:lnSpc>
            </a:pPr>
            <a:r>
              <a:rPr lang="en-US" sz="2347">
                <a:solidFill>
                  <a:srgbClr val="FFFFFF"/>
                </a:solidFill>
                <a:latin typeface="Montserrat Medium"/>
              </a:rPr>
              <a:t>connection.sendall(tosend.encode()): Questa riga di codice viene eseguita indipendentemente da quanto accade nel blocco try o except. Invia il contenuto di tosend attraverso la connessione di rete dopo che la lista dei file è stata ottenuta o dopo che è stata rilevata un'eccezione.</a:t>
            </a:r>
          </a:p>
          <a:p>
            <a:pPr>
              <a:lnSpc>
                <a:spcPts val="3286"/>
              </a:lnSpc>
              <a:spcBef>
                <a:spcPct val="0"/>
              </a:spcBef>
            </a:pPr>
          </a:p>
        </p:txBody>
      </p:sp>
      <p:sp>
        <p:nvSpPr>
          <p:cNvPr name="Freeform 7" id="7"/>
          <p:cNvSpPr/>
          <p:nvPr/>
        </p:nvSpPr>
        <p:spPr>
          <a:xfrm flipH="false" flipV="false" rot="0">
            <a:off x="3577952" y="7796703"/>
            <a:ext cx="9061902" cy="1461597"/>
          </a:xfrm>
          <a:custGeom>
            <a:avLst/>
            <a:gdLst/>
            <a:ahLst/>
            <a:cxnLst/>
            <a:rect r="r" b="b" t="t" l="l"/>
            <a:pathLst>
              <a:path h="1461597" w="9061902">
                <a:moveTo>
                  <a:pt x="0" y="0"/>
                </a:moveTo>
                <a:lnTo>
                  <a:pt x="9061902" y="0"/>
                </a:lnTo>
                <a:lnTo>
                  <a:pt x="9061902" y="1461597"/>
                </a:lnTo>
                <a:lnTo>
                  <a:pt x="0" y="1461597"/>
                </a:lnTo>
                <a:lnTo>
                  <a:pt x="0" y="0"/>
                </a:lnTo>
                <a:close/>
              </a:path>
            </a:pathLst>
          </a:custGeom>
          <a:blipFill>
            <a:blip r:embed="rId8"/>
            <a:stretch>
              <a:fillRect l="0" t="0" r="0" b="0"/>
            </a:stretch>
          </a:blipFill>
        </p:spPr>
      </p:sp>
      <p:sp>
        <p:nvSpPr>
          <p:cNvPr name="TextBox 8" id="8"/>
          <p:cNvSpPr txBox="true"/>
          <p:nvPr/>
        </p:nvSpPr>
        <p:spPr>
          <a:xfrm rot="0">
            <a:off x="196881" y="6339508"/>
            <a:ext cx="15404409" cy="842495"/>
          </a:xfrm>
          <a:prstGeom prst="rect">
            <a:avLst/>
          </a:prstGeom>
        </p:spPr>
        <p:txBody>
          <a:bodyPr anchor="t" rtlCol="false" tIns="0" lIns="0" bIns="0" rIns="0">
            <a:spAutoFit/>
          </a:bodyPr>
          <a:lstStyle/>
          <a:p>
            <a:pPr marL="530228" indent="-265114" lvl="1">
              <a:lnSpc>
                <a:spcPts val="3438"/>
              </a:lnSpc>
              <a:spcBef>
                <a:spcPct val="0"/>
              </a:spcBef>
              <a:buFont typeface="Arial"/>
              <a:buChar char="•"/>
            </a:pPr>
            <a:r>
              <a:rPr lang="en-US" sz="2455">
                <a:solidFill>
                  <a:srgbClr val="FFFFFF"/>
                </a:solidFill>
                <a:latin typeface="Montserrat Medium"/>
              </a:rPr>
              <a:t>L’ultimo elif andrà a chiudere la connessione nel caso in cui il pacchetto dati abbia un valore pari a ‘0’ e lo metterà a disposizione per iniziare una nuova connessione.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1204C"/>
        </a:solidFill>
      </p:bgPr>
    </p:bg>
    <p:spTree>
      <p:nvGrpSpPr>
        <p:cNvPr id="1" name=""/>
        <p:cNvGrpSpPr/>
        <p:nvPr/>
      </p:nvGrpSpPr>
      <p:grpSpPr>
        <a:xfrm>
          <a:off x="0" y="0"/>
          <a:ext cx="0" cy="0"/>
          <a:chOff x="0" y="0"/>
          <a:chExt cx="0" cy="0"/>
        </a:xfrm>
      </p:grpSpPr>
      <p:sp>
        <p:nvSpPr>
          <p:cNvPr name="Freeform 2" id="2"/>
          <p:cNvSpPr/>
          <p:nvPr/>
        </p:nvSpPr>
        <p:spPr>
          <a:xfrm flipH="false" flipV="false" rot="0">
            <a:off x="-3354044" y="1024236"/>
            <a:ext cx="6896632" cy="6896632"/>
          </a:xfrm>
          <a:custGeom>
            <a:avLst/>
            <a:gdLst/>
            <a:ahLst/>
            <a:cxnLst/>
            <a:rect r="r" b="b" t="t" l="l"/>
            <a:pathLst>
              <a:path h="6896632" w="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31439" y="3191290"/>
            <a:ext cx="8086060" cy="8086060"/>
          </a:xfrm>
          <a:custGeom>
            <a:avLst/>
            <a:gdLst/>
            <a:ahLst/>
            <a:cxnLst/>
            <a:rect r="r" b="b" t="t" l="l"/>
            <a:pathLst>
              <a:path h="8086060" w="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400000">
            <a:off x="11928816" y="449266"/>
            <a:ext cx="12718369" cy="9388469"/>
          </a:xfrm>
          <a:custGeom>
            <a:avLst/>
            <a:gdLst/>
            <a:ahLst/>
            <a:cxnLst/>
            <a:rect r="r" b="b" t="t" l="l"/>
            <a:pathLst>
              <a:path h="9388469" w="127183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823539" y="2903539"/>
            <a:ext cx="5366128" cy="5017329"/>
          </a:xfrm>
          <a:custGeom>
            <a:avLst/>
            <a:gdLst/>
            <a:ahLst/>
            <a:cxnLst/>
            <a:rect r="r" b="b" t="t" l="l"/>
            <a:pathLst>
              <a:path h="5017329" w="5366128">
                <a:moveTo>
                  <a:pt x="0" y="0"/>
                </a:moveTo>
                <a:lnTo>
                  <a:pt x="5366128" y="0"/>
                </a:lnTo>
                <a:lnTo>
                  <a:pt x="5366128" y="5017329"/>
                </a:lnTo>
                <a:lnTo>
                  <a:pt x="0" y="5017329"/>
                </a:lnTo>
                <a:lnTo>
                  <a:pt x="0" y="0"/>
                </a:lnTo>
                <a:close/>
              </a:path>
            </a:pathLst>
          </a:custGeom>
          <a:blipFill>
            <a:blip r:embed="rId8"/>
            <a:stretch>
              <a:fillRect l="0" t="0" r="0" b="0"/>
            </a:stretch>
          </a:blipFill>
        </p:spPr>
      </p:sp>
      <p:sp>
        <p:nvSpPr>
          <p:cNvPr name="TextBox 6" id="6"/>
          <p:cNvSpPr txBox="true"/>
          <p:nvPr/>
        </p:nvSpPr>
        <p:spPr>
          <a:xfrm rot="0">
            <a:off x="2983077" y="3558004"/>
            <a:ext cx="12907869" cy="3498849"/>
          </a:xfrm>
          <a:prstGeom prst="rect">
            <a:avLst/>
          </a:prstGeom>
        </p:spPr>
        <p:txBody>
          <a:bodyPr anchor="t" rtlCol="false" tIns="0" lIns="0" bIns="0" rIns="0">
            <a:spAutoFit/>
          </a:bodyPr>
          <a:lstStyle/>
          <a:p>
            <a:pPr algn="ctr">
              <a:lnSpc>
                <a:spcPts val="14000"/>
              </a:lnSpc>
            </a:pPr>
            <a:r>
              <a:rPr lang="en-US" sz="10000">
                <a:solidFill>
                  <a:srgbClr val="FFFFFF"/>
                </a:solidFill>
                <a:latin typeface="Neue Machina Ultra-Bold"/>
              </a:rPr>
              <a:t>GRAZIE DELL’ATTENZIONE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DAF29ZNsGBM</dc:identifier>
  <dcterms:modified xsi:type="dcterms:W3CDTF">2011-08-01T06:04:30Z</dcterms:modified>
  <cp:revision>1</cp:revision>
  <dc:title>ESERCITAZIONE S3-L4</dc:title>
</cp:coreProperties>
</file>